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4660"/>
  </p:normalViewPr>
  <p:slideViewPr>
    <p:cSldViewPr snapToGrid="0" showGuides="1">
      <p:cViewPr varScale="1">
        <p:scale>
          <a:sx n="72" d="100"/>
          <a:sy n="72" d="100"/>
        </p:scale>
        <p:origin x="1470"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7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E23EF2-3A7A-40D6-B7E1-49884ACA866C}"/>
              </a:ext>
            </a:extLst>
          </p:cNvPr>
          <p:cNvSpPr>
            <a:spLocks noGrp="1"/>
          </p:cNvSpPr>
          <p:nvPr>
            <p:ph type="title"/>
          </p:nvPr>
        </p:nvSpPr>
        <p:spPr>
          <a:xfrm>
            <a:off x="457198" y="478895"/>
            <a:ext cx="8220075" cy="994306"/>
          </a:xfrm>
        </p:spPr>
        <p:txBody>
          <a:bodyPr/>
          <a:lstStyle/>
          <a:p>
            <a:r>
              <a:rPr lang="en-GB" dirty="0">
                <a:solidFill>
                  <a:schemeClr val="accent4">
                    <a:lumMod val="75000"/>
                  </a:schemeClr>
                </a:solidFill>
              </a:rPr>
              <a:t>A New Allied Force</a:t>
            </a:r>
          </a:p>
        </p:txBody>
      </p:sp>
      <p:sp>
        <p:nvSpPr>
          <p:cNvPr id="4" name="TextBox 3">
            <a:extLst>
              <a:ext uri="{FF2B5EF4-FFF2-40B4-BE49-F238E27FC236}">
                <a16:creationId xmlns:a16="http://schemas.microsoft.com/office/drawing/2014/main" id="{4E3648C2-9D89-49DA-82D9-26E61F3C2BC1}"/>
              </a:ext>
            </a:extLst>
          </p:cNvPr>
          <p:cNvSpPr txBox="1"/>
          <p:nvPr/>
        </p:nvSpPr>
        <p:spPr>
          <a:xfrm>
            <a:off x="591330" y="1430741"/>
            <a:ext cx="5685101" cy="2062103"/>
          </a:xfrm>
          <a:prstGeom prst="rect">
            <a:avLst/>
          </a:prstGeom>
          <a:noFill/>
        </p:spPr>
        <p:txBody>
          <a:bodyPr wrap="square" rtlCol="0">
            <a:spAutoFit/>
          </a:bodyPr>
          <a:lstStyle/>
          <a:p>
            <a:pPr marL="457200" lvl="0" indent="-342900">
              <a:buSzPts val="1800"/>
              <a:buChar char="●"/>
            </a:pPr>
            <a:r>
              <a:rPr lang="en-GB" sz="1600" dirty="0"/>
              <a:t>After two more years of damaged and sunken ships </a:t>
            </a:r>
            <a:br>
              <a:rPr lang="pl-PL" sz="1600" dirty="0"/>
            </a:br>
            <a:r>
              <a:rPr lang="en-GB" sz="1600" dirty="0"/>
              <a:t>- both passenger and trading - American opinion began to change about staying neutral in the war.</a:t>
            </a:r>
            <a:endParaRPr lang="pl-PL" sz="1600" dirty="0"/>
          </a:p>
          <a:p>
            <a:pPr marL="457200" lvl="0" indent="-342900">
              <a:buSzPts val="1800"/>
              <a:buChar char="●"/>
            </a:pPr>
            <a:endParaRPr lang="en-GB" sz="1600" dirty="0"/>
          </a:p>
          <a:p>
            <a:pPr marL="457200" lvl="0" indent="-342900">
              <a:buSzPts val="1800"/>
              <a:buChar char="●"/>
            </a:pPr>
            <a:r>
              <a:rPr lang="en-GB" sz="1600" dirty="0"/>
              <a:t>On April 2, 1917, President Wilson went before Congress with a request to declare war against Germany. </a:t>
            </a:r>
            <a:endParaRPr lang="pl-PL" sz="1600" dirty="0"/>
          </a:p>
          <a:p>
            <a:pPr marL="457200" lvl="0" indent="-342900">
              <a:buSzPts val="1800"/>
              <a:buChar char="●"/>
            </a:pPr>
            <a:endParaRPr lang="en-GB" sz="1600" dirty="0"/>
          </a:p>
          <a:p>
            <a:pPr marL="457200" lvl="0" indent="-342900">
              <a:buSzPts val="1800"/>
              <a:buChar char="●"/>
            </a:pPr>
            <a:r>
              <a:rPr lang="en-GB" sz="1600" dirty="0"/>
              <a:t>His request was granted.</a:t>
            </a:r>
          </a:p>
        </p:txBody>
      </p:sp>
      <p:grpSp>
        <p:nvGrpSpPr>
          <p:cNvPr id="5" name="Group 4">
            <a:extLst>
              <a:ext uri="{FF2B5EF4-FFF2-40B4-BE49-F238E27FC236}">
                <a16:creationId xmlns:a16="http://schemas.microsoft.com/office/drawing/2014/main" id="{D753F6EA-D65C-4F8B-8C04-1EA502ECC561}"/>
              </a:ext>
            </a:extLst>
          </p:cNvPr>
          <p:cNvGrpSpPr/>
          <p:nvPr/>
        </p:nvGrpSpPr>
        <p:grpSpPr>
          <a:xfrm>
            <a:off x="-475086" y="1660710"/>
            <a:ext cx="10067851" cy="13707382"/>
            <a:chOff x="-475086" y="1660710"/>
            <a:chExt cx="10067851" cy="13707382"/>
          </a:xfrm>
        </p:grpSpPr>
        <p:pic>
          <p:nvPicPr>
            <p:cNvPr id="6" name="Picture 5" descr="A close up of a flag&#10;&#10;Description automatically generated">
              <a:extLst>
                <a:ext uri="{FF2B5EF4-FFF2-40B4-BE49-F238E27FC236}">
                  <a16:creationId xmlns:a16="http://schemas.microsoft.com/office/drawing/2014/main" id="{5E4422F2-DBF8-4348-83EE-E5FE19C6B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086" y="3250108"/>
              <a:ext cx="8448576" cy="12117984"/>
            </a:xfrm>
            <a:prstGeom prst="rect">
              <a:avLst/>
            </a:prstGeom>
          </p:spPr>
        </p:pic>
        <p:grpSp>
          <p:nvGrpSpPr>
            <p:cNvPr id="7" name="Group 6">
              <a:extLst>
                <a:ext uri="{FF2B5EF4-FFF2-40B4-BE49-F238E27FC236}">
                  <a16:creationId xmlns:a16="http://schemas.microsoft.com/office/drawing/2014/main" id="{D254F7AE-D6BD-4AEE-9DA0-9E760C35066D}"/>
                </a:ext>
              </a:extLst>
            </p:cNvPr>
            <p:cNvGrpSpPr/>
            <p:nvPr/>
          </p:nvGrpSpPr>
          <p:grpSpPr>
            <a:xfrm>
              <a:off x="-475084" y="1660710"/>
              <a:ext cx="10067849" cy="7648390"/>
              <a:chOff x="-475084" y="1660710"/>
              <a:chExt cx="10067849" cy="7648390"/>
            </a:xfrm>
          </p:grpSpPr>
          <p:pic>
            <p:nvPicPr>
              <p:cNvPr id="8" name="Picture 7" descr="A picture containing water, sitting, dark, beach&#10;&#10;Description automatically generated">
                <a:extLst>
                  <a:ext uri="{FF2B5EF4-FFF2-40B4-BE49-F238E27FC236}">
                    <a16:creationId xmlns:a16="http://schemas.microsoft.com/office/drawing/2014/main" id="{14020BF4-4678-4437-A6A1-EF514A2600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58"/>
              <a:stretch/>
            </p:blipFill>
            <p:spPr>
              <a:xfrm>
                <a:off x="-475084" y="6159500"/>
                <a:ext cx="10067849" cy="3149600"/>
              </a:xfrm>
              <a:prstGeom prst="rect">
                <a:avLst/>
              </a:prstGeom>
            </p:spPr>
          </p:pic>
          <p:pic>
            <p:nvPicPr>
              <p:cNvPr id="9" name="Picture 8" descr="A picture containing table, ship, photo, sitting&#10;&#10;Description automatically generated">
                <a:extLst>
                  <a:ext uri="{FF2B5EF4-FFF2-40B4-BE49-F238E27FC236}">
                    <a16:creationId xmlns:a16="http://schemas.microsoft.com/office/drawing/2014/main" id="{9022FE1C-1F39-4ED6-B674-ECA92E4F1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90810" y="1660710"/>
                <a:ext cx="5801955" cy="6568890"/>
              </a:xfrm>
              <a:prstGeom prst="rect">
                <a:avLst/>
              </a:prstGeom>
            </p:spPr>
          </p:pic>
        </p:grpSp>
      </p:grpSp>
    </p:spTree>
    <p:extLst>
      <p:ext uri="{BB962C8B-B14F-4D97-AF65-F5344CB8AC3E}">
        <p14:creationId xmlns:p14="http://schemas.microsoft.com/office/powerpoint/2010/main" val="173319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1AAA10B7-9FF2-4939-851E-3D7401FD3F7B}"/>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America Enters the War</a:t>
            </a:r>
            <a:endParaRPr lang="en-GB" sz="3600" dirty="0">
              <a:solidFill>
                <a:schemeClr val="accent4">
                  <a:lumMod val="75000"/>
                </a:schemeClr>
              </a:solidFill>
              <a:latin typeface="+mn-lt"/>
            </a:endParaRPr>
          </a:p>
        </p:txBody>
      </p:sp>
      <p:grpSp>
        <p:nvGrpSpPr>
          <p:cNvPr id="4" name="Group 3">
            <a:extLst>
              <a:ext uri="{FF2B5EF4-FFF2-40B4-BE49-F238E27FC236}">
                <a16:creationId xmlns:a16="http://schemas.microsoft.com/office/drawing/2014/main" id="{81558B55-2E65-433C-80FD-AEEF0A448DFA}"/>
              </a:ext>
            </a:extLst>
          </p:cNvPr>
          <p:cNvGrpSpPr/>
          <p:nvPr/>
        </p:nvGrpSpPr>
        <p:grpSpPr>
          <a:xfrm>
            <a:off x="624840" y="2402205"/>
            <a:ext cx="8519160" cy="2588895"/>
            <a:chOff x="624840" y="2402205"/>
            <a:chExt cx="8519160" cy="2588895"/>
          </a:xfrm>
        </p:grpSpPr>
        <p:sp>
          <p:nvSpPr>
            <p:cNvPr id="5" name="Rectangle 4">
              <a:extLst>
                <a:ext uri="{FF2B5EF4-FFF2-40B4-BE49-F238E27FC236}">
                  <a16:creationId xmlns:a16="http://schemas.microsoft.com/office/drawing/2014/main" id="{4BFAF579-C6CA-41E1-96BE-A80269A76A10}"/>
                </a:ext>
              </a:extLst>
            </p:cNvPr>
            <p:cNvSpPr/>
            <p:nvPr/>
          </p:nvSpPr>
          <p:spPr>
            <a:xfrm>
              <a:off x="624840" y="2402205"/>
              <a:ext cx="8519160" cy="25888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4E3F533B-F552-4DDC-87BE-2A387B7253A9}"/>
                </a:ext>
              </a:extLst>
            </p:cNvPr>
            <p:cNvSpPr txBox="1"/>
            <p:nvPr/>
          </p:nvSpPr>
          <p:spPr>
            <a:xfrm>
              <a:off x="760008" y="2542490"/>
              <a:ext cx="4337050" cy="2308324"/>
            </a:xfrm>
            <a:prstGeom prst="rect">
              <a:avLst/>
            </a:prstGeom>
            <a:noFill/>
          </p:spPr>
          <p:txBody>
            <a:bodyPr wrap="square" rtlCol="0">
              <a:spAutoFit/>
            </a:bodyPr>
            <a:lstStyle/>
            <a:p>
              <a:pPr marL="457200" lvl="0" indent="-342900">
                <a:buSzPts val="1800"/>
                <a:buChar char="●"/>
              </a:pPr>
              <a:r>
                <a:rPr lang="en-GB" dirty="0">
                  <a:solidFill>
                    <a:schemeClr val="bg1"/>
                  </a:solidFill>
                </a:rPr>
                <a:t>By late June of 1917, more than 14,000 U.S. infantry troops arrived in France to begin training for the war.</a:t>
              </a:r>
            </a:p>
            <a:p>
              <a:pPr marL="457200" lvl="0"/>
              <a:endParaRPr lang="en-GB" dirty="0">
                <a:solidFill>
                  <a:schemeClr val="bg1"/>
                </a:solidFill>
              </a:endParaRPr>
            </a:p>
            <a:p>
              <a:pPr marL="457200" lvl="0" indent="-342900">
                <a:buSzPts val="1800"/>
                <a:buChar char="●"/>
              </a:pPr>
              <a:r>
                <a:rPr lang="en-GB" dirty="0">
                  <a:solidFill>
                    <a:schemeClr val="bg1"/>
                  </a:solidFill>
                </a:rPr>
                <a:t>The United States had joined together with Britain, France, and Russia in the Allied Forces.</a:t>
              </a:r>
            </a:p>
          </p:txBody>
        </p:sp>
      </p:grpSp>
      <p:pic>
        <p:nvPicPr>
          <p:cNvPr id="7" name="Picture 6" descr="A picture containing text, book&#10;&#10;Description automatically generated">
            <a:extLst>
              <a:ext uri="{FF2B5EF4-FFF2-40B4-BE49-F238E27FC236}">
                <a16:creationId xmlns:a16="http://schemas.microsoft.com/office/drawing/2014/main" id="{90F435DD-4919-4AA9-A900-AE6F66DD9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225" y="1651635"/>
            <a:ext cx="3095318"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79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24A1EC9-401D-453E-8ABB-5016B4A8EF84}"/>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Major Turning Point</a:t>
            </a:r>
            <a:endParaRPr lang="en-GB" sz="3600" dirty="0">
              <a:solidFill>
                <a:schemeClr val="accent4">
                  <a:lumMod val="75000"/>
                </a:schemeClr>
              </a:solidFill>
              <a:latin typeface="+mn-lt"/>
            </a:endParaRPr>
          </a:p>
        </p:txBody>
      </p:sp>
      <p:grpSp>
        <p:nvGrpSpPr>
          <p:cNvPr id="4" name="Group 3">
            <a:extLst>
              <a:ext uri="{FF2B5EF4-FFF2-40B4-BE49-F238E27FC236}">
                <a16:creationId xmlns:a16="http://schemas.microsoft.com/office/drawing/2014/main" id="{E670379B-0D4A-4270-ABC3-FEDD2199F020}"/>
              </a:ext>
            </a:extLst>
          </p:cNvPr>
          <p:cNvGrpSpPr/>
          <p:nvPr/>
        </p:nvGrpSpPr>
        <p:grpSpPr>
          <a:xfrm>
            <a:off x="624840" y="1602104"/>
            <a:ext cx="7871460" cy="4562175"/>
            <a:chOff x="624840" y="1691004"/>
            <a:chExt cx="7871460" cy="4562175"/>
          </a:xfrm>
        </p:grpSpPr>
        <p:sp>
          <p:nvSpPr>
            <p:cNvPr id="5" name="Rectangle 4">
              <a:extLst>
                <a:ext uri="{FF2B5EF4-FFF2-40B4-BE49-F238E27FC236}">
                  <a16:creationId xmlns:a16="http://schemas.microsoft.com/office/drawing/2014/main" id="{E61ACCED-FBE0-487C-A023-67A08A6BF9BE}"/>
                </a:ext>
              </a:extLst>
            </p:cNvPr>
            <p:cNvSpPr/>
            <p:nvPr/>
          </p:nvSpPr>
          <p:spPr>
            <a:xfrm>
              <a:off x="624840" y="1691005"/>
              <a:ext cx="7871460" cy="45446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39E39DE6-7619-4C82-8E7B-AAE08F4500ED}"/>
                </a:ext>
              </a:extLst>
            </p:cNvPr>
            <p:cNvSpPr txBox="1"/>
            <p:nvPr/>
          </p:nvSpPr>
          <p:spPr>
            <a:xfrm>
              <a:off x="625594" y="1728864"/>
              <a:ext cx="5254506" cy="4524315"/>
            </a:xfrm>
            <a:prstGeom prst="rect">
              <a:avLst/>
            </a:prstGeom>
            <a:noFill/>
          </p:spPr>
          <p:txBody>
            <a:bodyPr wrap="square" rtlCol="0">
              <a:spAutoFit/>
            </a:bodyPr>
            <a:lstStyle/>
            <a:p>
              <a:pPr marL="457200" lvl="0" indent="-342900">
                <a:buSzPts val="1800"/>
                <a:buChar char="●"/>
              </a:pPr>
              <a:r>
                <a:rPr lang="en-GB" dirty="0">
                  <a:solidFill>
                    <a:schemeClr val="bg1"/>
                  </a:solidFill>
                </a:rPr>
                <a:t>America’s entrance into World War I proved to be a great turning point for the Allies.</a:t>
              </a:r>
            </a:p>
            <a:p>
              <a:pPr marL="457200" lvl="0" indent="-342900">
                <a:buSzPts val="1800"/>
                <a:buChar char="●"/>
              </a:pPr>
              <a:endParaRPr lang="en-GB" dirty="0">
                <a:solidFill>
                  <a:schemeClr val="bg1"/>
                </a:solidFill>
              </a:endParaRPr>
            </a:p>
            <a:p>
              <a:pPr marL="457200" lvl="0" indent="-342900">
                <a:buSzPts val="1800"/>
                <a:buChar char="●"/>
              </a:pPr>
              <a:r>
                <a:rPr lang="en-GB" dirty="0">
                  <a:solidFill>
                    <a:schemeClr val="bg1"/>
                  </a:solidFill>
                </a:rPr>
                <a:t>With plenty of resources and well-supplied forces, the Allies became more victorious in their efforts against the Central Powers.</a:t>
              </a:r>
            </a:p>
            <a:p>
              <a:pPr marL="457200" lvl="0" indent="-342900">
                <a:buSzPts val="1800"/>
                <a:buChar char="●"/>
              </a:pPr>
              <a:endParaRPr lang="en-GB" dirty="0">
                <a:solidFill>
                  <a:schemeClr val="bg1"/>
                </a:solidFill>
              </a:endParaRPr>
            </a:p>
            <a:p>
              <a:pPr marL="457200" lvl="0" indent="-342900">
                <a:buSzPts val="1800"/>
                <a:buChar char="●"/>
              </a:pPr>
              <a:r>
                <a:rPr lang="en-GB" dirty="0">
                  <a:solidFill>
                    <a:schemeClr val="bg1"/>
                  </a:solidFill>
                </a:rPr>
                <a:t>Fighting stopped on November 11, 1918, but the war officially ended with the signing of the Treaty of Versailles on June 28, 1919.</a:t>
              </a:r>
            </a:p>
            <a:p>
              <a:pPr marL="457200" lvl="0" indent="-342900">
                <a:buSzPts val="1800"/>
                <a:buChar char="●"/>
              </a:pPr>
              <a:endParaRPr lang="en-GB" dirty="0">
                <a:solidFill>
                  <a:schemeClr val="bg1"/>
                </a:solidFill>
              </a:endParaRPr>
            </a:p>
            <a:p>
              <a:pPr marL="457200" lvl="0" indent="-342900">
                <a:buSzPts val="1800"/>
                <a:buChar char="●"/>
              </a:pPr>
              <a:r>
                <a:rPr lang="en-GB" dirty="0">
                  <a:solidFill>
                    <a:schemeClr val="bg1"/>
                  </a:solidFill>
                </a:rPr>
                <a:t>In just over a year and a half, two million Americans had served on the battlefields of Europe. </a:t>
              </a:r>
            </a:p>
            <a:p>
              <a:pPr marL="457200" lvl="0" indent="-342900">
                <a:buSzPts val="1800"/>
                <a:buChar char="●"/>
              </a:pPr>
              <a:endParaRPr lang="en-GB" dirty="0">
                <a:solidFill>
                  <a:schemeClr val="bg1"/>
                </a:solidFill>
              </a:endParaRPr>
            </a:p>
            <a:p>
              <a:pPr marL="457200" lvl="0" indent="-342900">
                <a:buSzPts val="1800"/>
                <a:buChar char="●"/>
              </a:pPr>
              <a:r>
                <a:rPr lang="en-GB" dirty="0">
                  <a:solidFill>
                    <a:schemeClr val="bg1"/>
                  </a:solidFill>
                </a:rPr>
                <a:t>Close to 50,000 of them had lost their lives.</a:t>
              </a:r>
            </a:p>
          </p:txBody>
        </p:sp>
        <p:pic>
          <p:nvPicPr>
            <p:cNvPr id="7" name="Picture 6" descr="A close up of a logo&#10;&#10;Description automatically generated">
              <a:extLst>
                <a:ext uri="{FF2B5EF4-FFF2-40B4-BE49-F238E27FC236}">
                  <a16:creationId xmlns:a16="http://schemas.microsoft.com/office/drawing/2014/main" id="{69E1D7AB-9857-4C33-B7A2-F0C97948EE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52" r="34053"/>
            <a:stretch/>
          </p:blipFill>
          <p:spPr>
            <a:xfrm>
              <a:off x="6159500" y="1691004"/>
              <a:ext cx="2336800" cy="4544695"/>
            </a:xfrm>
            <a:prstGeom prst="rect">
              <a:avLst/>
            </a:prstGeom>
          </p:spPr>
        </p:pic>
      </p:grpSp>
    </p:spTree>
    <p:extLst>
      <p:ext uri="{BB962C8B-B14F-4D97-AF65-F5344CB8AC3E}">
        <p14:creationId xmlns:p14="http://schemas.microsoft.com/office/powerpoint/2010/main" val="71594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person with a sunset in the background&#10;&#10;Description automatically generated">
            <a:extLst>
              <a:ext uri="{FF2B5EF4-FFF2-40B4-BE49-F238E27FC236}">
                <a16:creationId xmlns:a16="http://schemas.microsoft.com/office/drawing/2014/main" id="{44A55C41-DECC-4818-8EB4-AEEED36C6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22" b="31110"/>
          <a:stretch/>
        </p:blipFill>
        <p:spPr>
          <a:xfrm>
            <a:off x="624840" y="2717800"/>
            <a:ext cx="7871460" cy="3276547"/>
          </a:xfrm>
          <a:prstGeom prst="rect">
            <a:avLst/>
          </a:prstGeom>
        </p:spPr>
      </p:pic>
      <p:sp>
        <p:nvSpPr>
          <p:cNvPr id="4" name="Title 20">
            <a:extLst>
              <a:ext uri="{FF2B5EF4-FFF2-40B4-BE49-F238E27FC236}">
                <a16:creationId xmlns:a16="http://schemas.microsoft.com/office/drawing/2014/main" id="{2BB83BE5-FEC4-4089-ADF1-224D1A40591C}"/>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Armistice Day</a:t>
            </a:r>
            <a:endParaRPr lang="en-GB" sz="3600" dirty="0">
              <a:solidFill>
                <a:schemeClr val="accent4">
                  <a:lumMod val="75000"/>
                </a:schemeClr>
              </a:solidFill>
              <a:latin typeface="+mn-lt"/>
            </a:endParaRPr>
          </a:p>
        </p:txBody>
      </p:sp>
      <p:sp>
        <p:nvSpPr>
          <p:cNvPr id="5" name="Rectangle 4">
            <a:extLst>
              <a:ext uri="{FF2B5EF4-FFF2-40B4-BE49-F238E27FC236}">
                <a16:creationId xmlns:a16="http://schemas.microsoft.com/office/drawing/2014/main" id="{12DDA316-6291-4320-A946-0765A788A0A4}"/>
              </a:ext>
            </a:extLst>
          </p:cNvPr>
          <p:cNvSpPr/>
          <p:nvPr/>
        </p:nvSpPr>
        <p:spPr>
          <a:xfrm>
            <a:off x="624840" y="1602106"/>
            <a:ext cx="7871460" cy="111569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AEF3A301-7467-41EB-8C32-0608B1473702}"/>
              </a:ext>
            </a:extLst>
          </p:cNvPr>
          <p:cNvSpPr txBox="1"/>
          <p:nvPr/>
        </p:nvSpPr>
        <p:spPr>
          <a:xfrm>
            <a:off x="624840" y="1817764"/>
            <a:ext cx="7871460" cy="646331"/>
          </a:xfrm>
          <a:prstGeom prst="rect">
            <a:avLst/>
          </a:prstGeom>
          <a:noFill/>
        </p:spPr>
        <p:txBody>
          <a:bodyPr wrap="square" rtlCol="0">
            <a:spAutoFit/>
          </a:bodyPr>
          <a:lstStyle/>
          <a:p>
            <a:pPr marL="114300" lvl="0">
              <a:buSzPts val="1800"/>
            </a:pPr>
            <a:r>
              <a:rPr lang="en-GB" dirty="0">
                <a:solidFill>
                  <a:schemeClr val="bg1"/>
                </a:solidFill>
              </a:rPr>
              <a:t>After the war ended, President Woodrow Wilson declared November 11 to be Armistice Day. This day initially was to </a:t>
            </a:r>
            <a:r>
              <a:rPr lang="en-GB" dirty="0" err="1">
                <a:solidFill>
                  <a:schemeClr val="bg1"/>
                </a:solidFill>
              </a:rPr>
              <a:t>honor</a:t>
            </a:r>
            <a:r>
              <a:rPr lang="en-GB" dirty="0">
                <a:solidFill>
                  <a:schemeClr val="bg1"/>
                </a:solidFill>
              </a:rPr>
              <a:t> the end of World War I.</a:t>
            </a:r>
          </a:p>
        </p:txBody>
      </p:sp>
      <p:sp>
        <p:nvSpPr>
          <p:cNvPr id="7" name="Rectangle 6">
            <a:extLst>
              <a:ext uri="{FF2B5EF4-FFF2-40B4-BE49-F238E27FC236}">
                <a16:creationId xmlns:a16="http://schemas.microsoft.com/office/drawing/2014/main" id="{D25E108B-BBF8-4A49-99FC-D8E257FE420C}"/>
              </a:ext>
            </a:extLst>
          </p:cNvPr>
          <p:cNvSpPr/>
          <p:nvPr/>
        </p:nvSpPr>
        <p:spPr>
          <a:xfrm>
            <a:off x="457198" y="4307734"/>
            <a:ext cx="8220075" cy="4951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pPr lvl="0"/>
            <a:r>
              <a:rPr lang="en-GB" dirty="0"/>
              <a:t>What does the word armistice mean?</a:t>
            </a:r>
          </a:p>
        </p:txBody>
      </p:sp>
      <p:sp>
        <p:nvSpPr>
          <p:cNvPr id="8" name="Rectangle 7">
            <a:extLst>
              <a:ext uri="{FF2B5EF4-FFF2-40B4-BE49-F238E27FC236}">
                <a16:creationId xmlns:a16="http://schemas.microsoft.com/office/drawing/2014/main" id="{CDB2A0EF-2CAD-428B-87B3-8597D2B09339}"/>
              </a:ext>
            </a:extLst>
          </p:cNvPr>
          <p:cNvSpPr/>
          <p:nvPr/>
        </p:nvSpPr>
        <p:spPr>
          <a:xfrm>
            <a:off x="457198" y="5056547"/>
            <a:ext cx="8220075" cy="7721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dirty="0"/>
              <a:t>An armistice is a temporary agreement between opposing sides in a war to stop fighting.</a:t>
            </a:r>
          </a:p>
        </p:txBody>
      </p:sp>
    </p:spTree>
    <p:extLst>
      <p:ext uri="{BB962C8B-B14F-4D97-AF65-F5344CB8AC3E}">
        <p14:creationId xmlns:p14="http://schemas.microsoft.com/office/powerpoint/2010/main" val="21053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D3095972-8274-43B8-82AD-106F35EB4720}"/>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A Change to Veterans Day</a:t>
            </a:r>
            <a:endParaRPr lang="en-GB" sz="3600" dirty="0">
              <a:solidFill>
                <a:schemeClr val="accent4">
                  <a:lumMod val="75000"/>
                </a:schemeClr>
              </a:solidFill>
              <a:latin typeface="+mn-lt"/>
            </a:endParaRPr>
          </a:p>
        </p:txBody>
      </p:sp>
      <p:grpSp>
        <p:nvGrpSpPr>
          <p:cNvPr id="4" name="Group 3">
            <a:extLst>
              <a:ext uri="{FF2B5EF4-FFF2-40B4-BE49-F238E27FC236}">
                <a16:creationId xmlns:a16="http://schemas.microsoft.com/office/drawing/2014/main" id="{4C576974-CA08-4608-8FC1-4AC5177DB78C}"/>
              </a:ext>
            </a:extLst>
          </p:cNvPr>
          <p:cNvGrpSpPr/>
          <p:nvPr/>
        </p:nvGrpSpPr>
        <p:grpSpPr>
          <a:xfrm>
            <a:off x="624840" y="2072006"/>
            <a:ext cx="7871460" cy="2995294"/>
            <a:chOff x="624840" y="2072006"/>
            <a:chExt cx="7871460" cy="2995294"/>
          </a:xfrm>
        </p:grpSpPr>
        <p:sp>
          <p:nvSpPr>
            <p:cNvPr id="5" name="Rectangle 4">
              <a:extLst>
                <a:ext uri="{FF2B5EF4-FFF2-40B4-BE49-F238E27FC236}">
                  <a16:creationId xmlns:a16="http://schemas.microsoft.com/office/drawing/2014/main" id="{FE0B4546-75BC-49FF-82F6-0F3FC97127E9}"/>
                </a:ext>
              </a:extLst>
            </p:cNvPr>
            <p:cNvSpPr/>
            <p:nvPr/>
          </p:nvSpPr>
          <p:spPr>
            <a:xfrm>
              <a:off x="624840" y="2072006"/>
              <a:ext cx="7871460" cy="299529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08D8F870-8796-4DCE-BFC9-ACA70A500B41}"/>
                </a:ext>
              </a:extLst>
            </p:cNvPr>
            <p:cNvSpPr txBox="1"/>
            <p:nvPr/>
          </p:nvSpPr>
          <p:spPr>
            <a:xfrm>
              <a:off x="647700" y="2234327"/>
              <a:ext cx="4239260" cy="2585323"/>
            </a:xfrm>
            <a:prstGeom prst="rect">
              <a:avLst/>
            </a:prstGeom>
            <a:noFill/>
          </p:spPr>
          <p:txBody>
            <a:bodyPr wrap="square" rtlCol="0">
              <a:spAutoFit/>
            </a:bodyPr>
            <a:lstStyle/>
            <a:p>
              <a:pPr marL="114300" lvl="0">
                <a:buSzPts val="1800"/>
              </a:pPr>
              <a:r>
                <a:rPr lang="en-GB" dirty="0">
                  <a:solidFill>
                    <a:schemeClr val="bg1"/>
                  </a:solidFill>
                </a:rPr>
                <a:t>In 1954, President Dwight Eisenhower officially changed the holiday’s name from Armistice Day to Veterans Day.</a:t>
              </a:r>
            </a:p>
            <a:p>
              <a:pPr marL="114300" lvl="0">
                <a:buSzPts val="1800"/>
              </a:pPr>
              <a:endParaRPr lang="en-GB" dirty="0">
                <a:solidFill>
                  <a:schemeClr val="bg1"/>
                </a:solidFill>
              </a:endParaRPr>
            </a:p>
            <a:p>
              <a:pPr marL="114300" lvl="0">
                <a:buSzPts val="1800"/>
              </a:pPr>
              <a:r>
                <a:rPr lang="en-GB" dirty="0">
                  <a:solidFill>
                    <a:schemeClr val="bg1"/>
                  </a:solidFill>
                </a:rPr>
                <a:t>Veterans Day is still observed each year on November 11. </a:t>
              </a:r>
            </a:p>
            <a:p>
              <a:pPr marL="114300" lvl="0">
                <a:buSzPts val="1800"/>
              </a:pPr>
              <a:endParaRPr lang="en-GB" dirty="0">
                <a:solidFill>
                  <a:schemeClr val="bg1"/>
                </a:solidFill>
              </a:endParaRPr>
            </a:p>
            <a:p>
              <a:pPr marL="114300" lvl="0">
                <a:buSzPts val="1800"/>
              </a:pPr>
              <a:r>
                <a:rPr lang="en-GB" dirty="0">
                  <a:solidFill>
                    <a:schemeClr val="bg1"/>
                  </a:solidFill>
                </a:rPr>
                <a:t>Veterans Day </a:t>
              </a:r>
              <a:r>
                <a:rPr lang="en-GB" dirty="0" err="1">
                  <a:solidFill>
                    <a:schemeClr val="bg1"/>
                  </a:solidFill>
                </a:rPr>
                <a:t>honors</a:t>
              </a:r>
              <a:r>
                <a:rPr lang="en-GB" dirty="0">
                  <a:solidFill>
                    <a:schemeClr val="bg1"/>
                  </a:solidFill>
                </a:rPr>
                <a:t> all people that have served in any war or conflict.</a:t>
              </a:r>
            </a:p>
          </p:txBody>
        </p:sp>
      </p:grpSp>
      <p:grpSp>
        <p:nvGrpSpPr>
          <p:cNvPr id="7" name="Group 6">
            <a:extLst>
              <a:ext uri="{FF2B5EF4-FFF2-40B4-BE49-F238E27FC236}">
                <a16:creationId xmlns:a16="http://schemas.microsoft.com/office/drawing/2014/main" id="{40F547B5-D25F-4699-A8F2-9D7C225F29BB}"/>
              </a:ext>
            </a:extLst>
          </p:cNvPr>
          <p:cNvGrpSpPr/>
          <p:nvPr/>
        </p:nvGrpSpPr>
        <p:grpSpPr>
          <a:xfrm>
            <a:off x="4218452" y="1333500"/>
            <a:ext cx="6680600" cy="6858000"/>
            <a:chOff x="4218452" y="1333500"/>
            <a:chExt cx="6680600" cy="6858000"/>
          </a:xfrm>
        </p:grpSpPr>
        <p:pic>
          <p:nvPicPr>
            <p:cNvPr id="8" name="Picture 7" descr="A picture containing building, birdhouse, holding, hand&#10;&#10;Description automatically generated">
              <a:extLst>
                <a:ext uri="{FF2B5EF4-FFF2-40B4-BE49-F238E27FC236}">
                  <a16:creationId xmlns:a16="http://schemas.microsoft.com/office/drawing/2014/main" id="{4A116E4E-727E-4DFF-AAF1-B98B3494F7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854" y="1333500"/>
              <a:ext cx="6173198" cy="6261100"/>
            </a:xfrm>
            <a:prstGeom prst="rect">
              <a:avLst/>
            </a:prstGeom>
          </p:spPr>
        </p:pic>
        <p:pic>
          <p:nvPicPr>
            <p:cNvPr id="9" name="Picture 8" descr="A person wearing a hat&#10;&#10;Description automatically generated">
              <a:extLst>
                <a:ext uri="{FF2B5EF4-FFF2-40B4-BE49-F238E27FC236}">
                  <a16:creationId xmlns:a16="http://schemas.microsoft.com/office/drawing/2014/main" id="{647138D1-B49D-4F49-A86B-1AD6B0D41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452" y="1333500"/>
              <a:ext cx="6021012" cy="6858000"/>
            </a:xfrm>
            <a:prstGeom prst="rect">
              <a:avLst/>
            </a:prstGeom>
          </p:spPr>
        </p:pic>
      </p:grpSp>
    </p:spTree>
    <p:extLst>
      <p:ext uri="{BB962C8B-B14F-4D97-AF65-F5344CB8AC3E}">
        <p14:creationId xmlns:p14="http://schemas.microsoft.com/office/powerpoint/2010/main" val="13291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A4C52F3F-7EB7-4B8F-9749-0304CEFDD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128"/>
          <a:stretch/>
        </p:blipFill>
        <p:spPr>
          <a:xfrm>
            <a:off x="624840" y="1677577"/>
            <a:ext cx="7876595" cy="4393023"/>
          </a:xfrm>
          <a:prstGeom prst="rect">
            <a:avLst/>
          </a:prstGeom>
        </p:spPr>
      </p:pic>
      <p:pic>
        <p:nvPicPr>
          <p:cNvPr id="4" name="Picture 3" descr="A couple of people that are standing together in uniform&#10;&#10;Description automatically generated">
            <a:extLst>
              <a:ext uri="{FF2B5EF4-FFF2-40B4-BE49-F238E27FC236}">
                <a16:creationId xmlns:a16="http://schemas.microsoft.com/office/drawing/2014/main" id="{38B6F74C-846E-4A15-AF58-9D232606F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638" y="1412118"/>
            <a:ext cx="4389362" cy="5445882"/>
          </a:xfrm>
          <a:prstGeom prst="rect">
            <a:avLst/>
          </a:prstGeom>
        </p:spPr>
      </p:pic>
      <p:sp>
        <p:nvSpPr>
          <p:cNvPr id="5" name="Title 20">
            <a:extLst>
              <a:ext uri="{FF2B5EF4-FFF2-40B4-BE49-F238E27FC236}">
                <a16:creationId xmlns:a16="http://schemas.microsoft.com/office/drawing/2014/main" id="{88F14141-1EED-4E89-BA24-F33C67A26136}"/>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Think About It…</a:t>
            </a:r>
            <a:endParaRPr lang="en-GB" sz="3600" dirty="0">
              <a:solidFill>
                <a:schemeClr val="accent4">
                  <a:lumMod val="75000"/>
                </a:schemeClr>
              </a:solidFill>
              <a:latin typeface="+mn-lt"/>
            </a:endParaRPr>
          </a:p>
        </p:txBody>
      </p:sp>
      <p:grpSp>
        <p:nvGrpSpPr>
          <p:cNvPr id="6" name="Group 5">
            <a:extLst>
              <a:ext uri="{FF2B5EF4-FFF2-40B4-BE49-F238E27FC236}">
                <a16:creationId xmlns:a16="http://schemas.microsoft.com/office/drawing/2014/main" id="{B50D9D3F-4831-4D55-8F9C-C2F66FD38BC6}"/>
              </a:ext>
            </a:extLst>
          </p:cNvPr>
          <p:cNvGrpSpPr/>
          <p:nvPr/>
        </p:nvGrpSpPr>
        <p:grpSpPr>
          <a:xfrm>
            <a:off x="624840" y="2656206"/>
            <a:ext cx="7871460" cy="2271395"/>
            <a:chOff x="624840" y="2656206"/>
            <a:chExt cx="7871460" cy="2271395"/>
          </a:xfrm>
        </p:grpSpPr>
        <p:grpSp>
          <p:nvGrpSpPr>
            <p:cNvPr id="7" name="Group 6">
              <a:extLst>
                <a:ext uri="{FF2B5EF4-FFF2-40B4-BE49-F238E27FC236}">
                  <a16:creationId xmlns:a16="http://schemas.microsoft.com/office/drawing/2014/main" id="{20C1EBC3-1278-4916-90CA-42D8C99A48A3}"/>
                </a:ext>
              </a:extLst>
            </p:cNvPr>
            <p:cNvGrpSpPr/>
            <p:nvPr/>
          </p:nvGrpSpPr>
          <p:grpSpPr>
            <a:xfrm>
              <a:off x="624840" y="2656206"/>
              <a:ext cx="7871460" cy="721994"/>
              <a:chOff x="624840" y="2656206"/>
              <a:chExt cx="7871460" cy="721994"/>
            </a:xfrm>
          </p:grpSpPr>
          <p:sp>
            <p:nvSpPr>
              <p:cNvPr id="11" name="Rectangle 10">
                <a:extLst>
                  <a:ext uri="{FF2B5EF4-FFF2-40B4-BE49-F238E27FC236}">
                    <a16:creationId xmlns:a16="http://schemas.microsoft.com/office/drawing/2014/main" id="{38024F28-2C88-4F8E-B3EE-7F69D4C0F331}"/>
                  </a:ext>
                </a:extLst>
              </p:cNvPr>
              <p:cNvSpPr/>
              <p:nvPr/>
            </p:nvSpPr>
            <p:spPr>
              <a:xfrm>
                <a:off x="624840" y="2656206"/>
                <a:ext cx="7871460" cy="72199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 name="TextBox 11">
                <a:extLst>
                  <a:ext uri="{FF2B5EF4-FFF2-40B4-BE49-F238E27FC236}">
                    <a16:creationId xmlns:a16="http://schemas.microsoft.com/office/drawing/2014/main" id="{F42273F1-419E-4C16-9DD2-384B88D416A3}"/>
                  </a:ext>
                </a:extLst>
              </p:cNvPr>
              <p:cNvSpPr txBox="1"/>
              <p:nvPr/>
            </p:nvSpPr>
            <p:spPr>
              <a:xfrm>
                <a:off x="647700" y="2818527"/>
                <a:ext cx="7620000" cy="369332"/>
              </a:xfrm>
              <a:prstGeom prst="rect">
                <a:avLst/>
              </a:prstGeom>
              <a:noFill/>
            </p:spPr>
            <p:txBody>
              <a:bodyPr wrap="square" rtlCol="0">
                <a:spAutoFit/>
              </a:bodyPr>
              <a:lstStyle/>
              <a:p>
                <a:pPr marL="114300" lvl="0">
                  <a:buSzPts val="1800"/>
                </a:pPr>
                <a:r>
                  <a:rPr lang="en-GB" dirty="0">
                    <a:solidFill>
                      <a:schemeClr val="bg1"/>
                    </a:solidFill>
                  </a:rPr>
                  <a:t>Why is it important to continue to learn about World War I?</a:t>
                </a:r>
              </a:p>
            </p:txBody>
          </p:sp>
        </p:grpSp>
        <p:grpSp>
          <p:nvGrpSpPr>
            <p:cNvPr id="8" name="Group 7">
              <a:extLst>
                <a:ext uri="{FF2B5EF4-FFF2-40B4-BE49-F238E27FC236}">
                  <a16:creationId xmlns:a16="http://schemas.microsoft.com/office/drawing/2014/main" id="{8219E3A1-9243-47A8-87B6-3D2145EBD1C3}"/>
                </a:ext>
              </a:extLst>
            </p:cNvPr>
            <p:cNvGrpSpPr/>
            <p:nvPr/>
          </p:nvGrpSpPr>
          <p:grpSpPr>
            <a:xfrm>
              <a:off x="624840" y="3977005"/>
              <a:ext cx="7871460" cy="950596"/>
              <a:chOff x="624840" y="3977005"/>
              <a:chExt cx="7871460" cy="950596"/>
            </a:xfrm>
          </p:grpSpPr>
          <p:sp>
            <p:nvSpPr>
              <p:cNvPr id="9" name="Rectangle 8">
                <a:extLst>
                  <a:ext uri="{FF2B5EF4-FFF2-40B4-BE49-F238E27FC236}">
                    <a16:creationId xmlns:a16="http://schemas.microsoft.com/office/drawing/2014/main" id="{9AF6C872-1019-4243-8896-E124C4F173C4}"/>
                  </a:ext>
                </a:extLst>
              </p:cNvPr>
              <p:cNvSpPr/>
              <p:nvPr/>
            </p:nvSpPr>
            <p:spPr>
              <a:xfrm>
                <a:off x="624840" y="3977005"/>
                <a:ext cx="7871460" cy="95059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TextBox 9">
                <a:extLst>
                  <a:ext uri="{FF2B5EF4-FFF2-40B4-BE49-F238E27FC236}">
                    <a16:creationId xmlns:a16="http://schemas.microsoft.com/office/drawing/2014/main" id="{B216F61D-15F8-4AC3-8C1F-85375D25E1A7}"/>
                  </a:ext>
                </a:extLst>
              </p:cNvPr>
              <p:cNvSpPr txBox="1"/>
              <p:nvPr/>
            </p:nvSpPr>
            <p:spPr>
              <a:xfrm>
                <a:off x="647700" y="4139326"/>
                <a:ext cx="7620000" cy="646331"/>
              </a:xfrm>
              <a:prstGeom prst="rect">
                <a:avLst/>
              </a:prstGeom>
              <a:noFill/>
            </p:spPr>
            <p:txBody>
              <a:bodyPr wrap="square" rtlCol="0">
                <a:spAutoFit/>
              </a:bodyPr>
              <a:lstStyle/>
              <a:p>
                <a:pPr marL="114300" lvl="0">
                  <a:buSzPts val="1800"/>
                </a:pPr>
                <a:r>
                  <a:rPr lang="en-GB" dirty="0">
                    <a:solidFill>
                      <a:schemeClr val="bg1"/>
                    </a:solidFill>
                  </a:rPr>
                  <a:t>Why should we celebrate and </a:t>
                </a:r>
                <a:r>
                  <a:rPr lang="en-GB" dirty="0" err="1">
                    <a:solidFill>
                      <a:schemeClr val="bg1"/>
                    </a:solidFill>
                  </a:rPr>
                  <a:t>honor</a:t>
                </a:r>
                <a:r>
                  <a:rPr lang="en-GB" dirty="0">
                    <a:solidFill>
                      <a:schemeClr val="bg1"/>
                    </a:solidFill>
                  </a:rPr>
                  <a:t> our veterans that have served in times of war?</a:t>
                </a:r>
              </a:p>
            </p:txBody>
          </p:sp>
        </p:grpSp>
      </p:grpSp>
    </p:spTree>
    <p:extLst>
      <p:ext uri="{BB962C8B-B14F-4D97-AF65-F5344CB8AC3E}">
        <p14:creationId xmlns:p14="http://schemas.microsoft.com/office/powerpoint/2010/main" val="77705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98682A-BC0C-4D1E-A6BB-5669952297B2}"/>
              </a:ext>
            </a:extLst>
          </p:cNvPr>
          <p:cNvSpPr/>
          <p:nvPr/>
        </p:nvSpPr>
        <p:spPr>
          <a:xfrm>
            <a:off x="457198" y="4307734"/>
            <a:ext cx="8220075" cy="4951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sz="1800" dirty="0"/>
              <a:t>What does the word imperialism mean?</a:t>
            </a:r>
            <a:endParaRPr lang="en-GB" dirty="0"/>
          </a:p>
        </p:txBody>
      </p:sp>
      <p:sp>
        <p:nvSpPr>
          <p:cNvPr id="7" name="Title 20">
            <a:extLst>
              <a:ext uri="{FF2B5EF4-FFF2-40B4-BE49-F238E27FC236}">
                <a16:creationId xmlns:a16="http://schemas.microsoft.com/office/drawing/2014/main" id="{8B6DC8A9-049F-4785-87B6-49EE28F8E80E}"/>
              </a:ext>
            </a:extLst>
          </p:cNvPr>
          <p:cNvSpPr>
            <a:spLocks noGrp="1"/>
          </p:cNvSpPr>
          <p:nvPr>
            <p:ph type="title"/>
          </p:nvPr>
        </p:nvSpPr>
        <p:spPr>
          <a:xfrm>
            <a:off x="457198" y="478895"/>
            <a:ext cx="8220075" cy="994306"/>
          </a:xfrm>
        </p:spPr>
        <p:txBody>
          <a:bodyPr/>
          <a:lstStyle/>
          <a:p>
            <a:r>
              <a:rPr lang="en-US" sz="3600" dirty="0">
                <a:solidFill>
                  <a:schemeClr val="accent4">
                    <a:lumMod val="75000"/>
                  </a:schemeClr>
                </a:solidFill>
              </a:rPr>
              <a:t>Before the War</a:t>
            </a:r>
            <a:endParaRPr lang="en-GB" sz="3600" dirty="0">
              <a:solidFill>
                <a:schemeClr val="accent4">
                  <a:lumMod val="75000"/>
                </a:schemeClr>
              </a:solidFill>
              <a:latin typeface="+mn-lt"/>
            </a:endParaRPr>
          </a:p>
        </p:txBody>
      </p:sp>
      <p:sp>
        <p:nvSpPr>
          <p:cNvPr id="8" name="Rectangle 7">
            <a:extLst>
              <a:ext uri="{FF2B5EF4-FFF2-40B4-BE49-F238E27FC236}">
                <a16:creationId xmlns:a16="http://schemas.microsoft.com/office/drawing/2014/main" id="{83321F27-08D9-4DAE-A183-C5B9A1063C76}"/>
              </a:ext>
            </a:extLst>
          </p:cNvPr>
          <p:cNvSpPr/>
          <p:nvPr/>
        </p:nvSpPr>
        <p:spPr>
          <a:xfrm>
            <a:off x="680150" y="2126195"/>
            <a:ext cx="4913629" cy="1384995"/>
          </a:xfrm>
          <a:prstGeom prst="rect">
            <a:avLst/>
          </a:prstGeom>
        </p:spPr>
        <p:txBody>
          <a:bodyPr wrap="square" lIns="0" tIns="0" rIns="0" bIns="0">
            <a:spAutoFit/>
          </a:bodyPr>
          <a:lstStyle/>
          <a:p>
            <a:pPr marL="0" marR="0" lvl="0" indent="0" algn="l" rtl="0">
              <a:lnSpc>
                <a:spcPct val="100000"/>
              </a:lnSpc>
              <a:spcBef>
                <a:spcPts val="0"/>
              </a:spcBef>
              <a:spcAft>
                <a:spcPts val="0"/>
              </a:spcAft>
              <a:buClr>
                <a:schemeClr val="dk1"/>
              </a:buClr>
              <a:buSzPts val="1800"/>
              <a:buFont typeface="Arial"/>
              <a:buNone/>
            </a:pPr>
            <a:r>
              <a:rPr lang="en-GB" sz="1800" dirty="0">
                <a:solidFill>
                  <a:schemeClr val="dk1"/>
                </a:solidFill>
              </a:rPr>
              <a:t>Powerful European countries like Germany, Great Britain, and France were growing in wealth and power, taking control of smaller, weaker countries. This is known as imperialism. </a:t>
            </a:r>
          </a:p>
          <a:p>
            <a:pPr marL="0" marR="0" lvl="0" indent="0" algn="l" rtl="0">
              <a:lnSpc>
                <a:spcPct val="100000"/>
              </a:lnSpc>
              <a:spcBef>
                <a:spcPts val="0"/>
              </a:spcBef>
              <a:spcAft>
                <a:spcPts val="0"/>
              </a:spcAft>
              <a:buClr>
                <a:schemeClr val="dk1"/>
              </a:buClr>
              <a:buSzPts val="1800"/>
              <a:buFont typeface="Arial"/>
              <a:buNone/>
            </a:pPr>
            <a:endParaRPr lang="en-GB" dirty="0"/>
          </a:p>
        </p:txBody>
      </p:sp>
      <p:sp>
        <p:nvSpPr>
          <p:cNvPr id="9" name="Rectangle 8">
            <a:extLst>
              <a:ext uri="{FF2B5EF4-FFF2-40B4-BE49-F238E27FC236}">
                <a16:creationId xmlns:a16="http://schemas.microsoft.com/office/drawing/2014/main" id="{3AD3A352-14CB-421C-B45B-EC198FC615CB}"/>
              </a:ext>
            </a:extLst>
          </p:cNvPr>
          <p:cNvSpPr/>
          <p:nvPr/>
        </p:nvSpPr>
        <p:spPr>
          <a:xfrm>
            <a:off x="457198" y="5344054"/>
            <a:ext cx="8220075" cy="4951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pPr algn="ctr"/>
            <a:r>
              <a:rPr lang="en-US" sz="1800" dirty="0"/>
              <a:t>Imperialism is the idea of taking over a nation and claiming it for your own.</a:t>
            </a:r>
            <a:endParaRPr lang="en-GB" dirty="0"/>
          </a:p>
        </p:txBody>
      </p:sp>
      <p:pic>
        <p:nvPicPr>
          <p:cNvPr id="10" name="Picture 9" descr="Map&#10;&#10;Description automatically generated">
            <a:extLst>
              <a:ext uri="{FF2B5EF4-FFF2-40B4-BE49-F238E27FC236}">
                <a16:creationId xmlns:a16="http://schemas.microsoft.com/office/drawing/2014/main" id="{A9583EAC-8D9B-4394-B018-C04D69D5D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5092" y="1473201"/>
            <a:ext cx="3472181" cy="283453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105568DA-C6D7-4B93-AAC6-7A87ADF39B7F}"/>
              </a:ext>
            </a:extLst>
          </p:cNvPr>
          <p:cNvSpPr>
            <a:spLocks noGrp="1"/>
          </p:cNvSpPr>
          <p:nvPr>
            <p:ph type="title"/>
          </p:nvPr>
        </p:nvSpPr>
        <p:spPr>
          <a:xfrm>
            <a:off x="457198" y="478895"/>
            <a:ext cx="8220075" cy="994306"/>
          </a:xfrm>
        </p:spPr>
        <p:txBody>
          <a:bodyPr/>
          <a:lstStyle/>
          <a:p>
            <a:r>
              <a:rPr lang="en-US" sz="3600" dirty="0">
                <a:solidFill>
                  <a:schemeClr val="accent4">
                    <a:lumMod val="75000"/>
                  </a:schemeClr>
                </a:solidFill>
              </a:rPr>
              <a:t>Alliances Between Countries</a:t>
            </a:r>
            <a:endParaRPr lang="en-GB" sz="3600" dirty="0">
              <a:solidFill>
                <a:schemeClr val="accent4">
                  <a:lumMod val="75000"/>
                </a:schemeClr>
              </a:solidFill>
              <a:latin typeface="+mn-lt"/>
            </a:endParaRPr>
          </a:p>
        </p:txBody>
      </p:sp>
      <p:sp>
        <p:nvSpPr>
          <p:cNvPr id="4" name="Rectangle 3">
            <a:extLst>
              <a:ext uri="{FF2B5EF4-FFF2-40B4-BE49-F238E27FC236}">
                <a16:creationId xmlns:a16="http://schemas.microsoft.com/office/drawing/2014/main" id="{B0B1D535-3286-4E1F-AF9F-2F8D015CDC78}"/>
              </a:ext>
            </a:extLst>
          </p:cNvPr>
          <p:cNvSpPr/>
          <p:nvPr/>
        </p:nvSpPr>
        <p:spPr>
          <a:xfrm>
            <a:off x="755650" y="1452986"/>
            <a:ext cx="7761333" cy="1938992"/>
          </a:xfrm>
          <a:prstGeom prst="rect">
            <a:avLst/>
          </a:prstGeom>
        </p:spPr>
        <p:txBody>
          <a:bodyPr wrap="square" lIns="0" tIns="0" rIns="0" bIns="0">
            <a:sp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dirty="0">
                <a:solidFill>
                  <a:schemeClr val="dk1"/>
                </a:solidFill>
                <a:ea typeface="Arial"/>
                <a:cs typeface="Arial"/>
                <a:sym typeface="Arial"/>
              </a:rPr>
              <a:t>Many countries began to set up alliances with each other, even before the war. This meant that the countries would support one another and defend each other in case of war.</a:t>
            </a:r>
          </a:p>
          <a:p>
            <a:pPr marL="0" marR="0" lvl="0" indent="0" algn="l" rtl="0">
              <a:lnSpc>
                <a:spcPct val="100000"/>
              </a:lnSpc>
              <a:spcBef>
                <a:spcPts val="0"/>
              </a:spcBef>
              <a:spcAft>
                <a:spcPts val="0"/>
              </a:spcAft>
              <a:buClr>
                <a:schemeClr val="dk1"/>
              </a:buClr>
              <a:buSzPts val="1800"/>
              <a:buFont typeface="Arial"/>
              <a:buNone/>
            </a:pPr>
            <a:endParaRPr lang="en-GB" sz="1800" b="0" i="0" u="none" dirty="0">
              <a:solidFill>
                <a:schemeClr val="dk1"/>
              </a:solidFil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GB" sz="1800" b="0" i="0" u="none" dirty="0">
                <a:solidFill>
                  <a:schemeClr val="dk1"/>
                </a:solidFill>
                <a:ea typeface="Arial"/>
                <a:cs typeface="Arial"/>
                <a:sym typeface="Arial"/>
              </a:rPr>
              <a:t>There were two main teams or alliances:</a:t>
            </a:r>
          </a:p>
          <a:p>
            <a:pPr marL="0" marR="0" lvl="0" indent="0" algn="l" rtl="0">
              <a:lnSpc>
                <a:spcPct val="100000"/>
              </a:lnSpc>
              <a:spcBef>
                <a:spcPts val="0"/>
              </a:spcBef>
              <a:spcAft>
                <a:spcPts val="0"/>
              </a:spcAft>
              <a:buClr>
                <a:schemeClr val="dk1"/>
              </a:buClr>
              <a:buSzPts val="1800"/>
              <a:buFont typeface="Arial"/>
              <a:buNone/>
            </a:pPr>
            <a:endParaRPr lang="en-GB" dirty="0"/>
          </a:p>
          <a:p>
            <a:pPr marL="0" marR="0" lvl="0" indent="0" algn="l" rtl="0">
              <a:lnSpc>
                <a:spcPct val="100000"/>
              </a:lnSpc>
              <a:spcBef>
                <a:spcPts val="0"/>
              </a:spcBef>
              <a:spcAft>
                <a:spcPts val="0"/>
              </a:spcAft>
              <a:buClr>
                <a:schemeClr val="dk1"/>
              </a:buClr>
              <a:buSzPts val="1800"/>
              <a:buFont typeface="Arial"/>
              <a:buNone/>
            </a:pPr>
            <a:endParaRPr lang="en-GB" dirty="0"/>
          </a:p>
        </p:txBody>
      </p:sp>
      <p:grpSp>
        <p:nvGrpSpPr>
          <p:cNvPr id="5" name="Group 4">
            <a:extLst>
              <a:ext uri="{FF2B5EF4-FFF2-40B4-BE49-F238E27FC236}">
                <a16:creationId xmlns:a16="http://schemas.microsoft.com/office/drawing/2014/main" id="{404A075A-FFAE-4756-8364-FAFC4FFFDA32}"/>
              </a:ext>
            </a:extLst>
          </p:cNvPr>
          <p:cNvGrpSpPr/>
          <p:nvPr/>
        </p:nvGrpSpPr>
        <p:grpSpPr>
          <a:xfrm>
            <a:off x="755650" y="2089803"/>
            <a:ext cx="7761333" cy="4171402"/>
            <a:chOff x="755650" y="2089803"/>
            <a:chExt cx="7761333" cy="4171402"/>
          </a:xfrm>
        </p:grpSpPr>
        <p:grpSp>
          <p:nvGrpSpPr>
            <p:cNvPr id="6" name="Group 5">
              <a:extLst>
                <a:ext uri="{FF2B5EF4-FFF2-40B4-BE49-F238E27FC236}">
                  <a16:creationId xmlns:a16="http://schemas.microsoft.com/office/drawing/2014/main" id="{A7AE720C-A5DE-4D1B-8DC6-C29422F72F8E}"/>
                </a:ext>
              </a:extLst>
            </p:cNvPr>
            <p:cNvGrpSpPr/>
            <p:nvPr/>
          </p:nvGrpSpPr>
          <p:grpSpPr>
            <a:xfrm>
              <a:off x="7011376" y="2089803"/>
              <a:ext cx="1257172" cy="4171402"/>
              <a:chOff x="7011376" y="2089803"/>
              <a:chExt cx="1257172" cy="4171402"/>
            </a:xfrm>
          </p:grpSpPr>
          <p:pic>
            <p:nvPicPr>
              <p:cNvPr id="8" name="Google Shape;46;p6">
                <a:extLst>
                  <a:ext uri="{FF2B5EF4-FFF2-40B4-BE49-F238E27FC236}">
                    <a16:creationId xmlns:a16="http://schemas.microsoft.com/office/drawing/2014/main" id="{47E149D9-9E52-4A56-A75C-06D35A2202AC}"/>
                  </a:ext>
                </a:extLst>
              </p:cNvPr>
              <p:cNvPicPr preferRelativeResize="0"/>
              <p:nvPr/>
            </p:nvPicPr>
            <p:blipFill rotWithShape="1">
              <a:blip r:embed="rId2">
                <a:alphaModFix/>
              </a:blip>
              <a:srcRect l="1519" t="2160" r="1626" b="3320"/>
              <a:stretch/>
            </p:blipFill>
            <p:spPr>
              <a:xfrm>
                <a:off x="7032347" y="2089803"/>
                <a:ext cx="1214071" cy="769243"/>
              </a:xfrm>
              <a:prstGeom prst="rect">
                <a:avLst/>
              </a:prstGeom>
              <a:noFill/>
              <a:ln w="19050" cap="flat" cmpd="sng">
                <a:solidFill>
                  <a:schemeClr val="dk1"/>
                </a:solidFill>
                <a:prstDash val="solid"/>
                <a:miter lim="800000"/>
                <a:headEnd type="none" w="sm" len="sm"/>
                <a:tailEnd type="none" w="sm" len="sm"/>
              </a:ln>
            </p:spPr>
          </p:pic>
          <p:pic>
            <p:nvPicPr>
              <p:cNvPr id="9" name="Google Shape;45;p6">
                <a:extLst>
                  <a:ext uri="{FF2B5EF4-FFF2-40B4-BE49-F238E27FC236}">
                    <a16:creationId xmlns:a16="http://schemas.microsoft.com/office/drawing/2014/main" id="{2E74EAB6-6FB5-45B4-AE79-87B0972A32E1}"/>
                  </a:ext>
                </a:extLst>
              </p:cNvPr>
              <p:cNvPicPr preferRelativeResize="0"/>
              <p:nvPr/>
            </p:nvPicPr>
            <p:blipFill rotWithShape="1">
              <a:blip r:embed="rId3">
                <a:alphaModFix/>
              </a:blip>
              <a:srcRect/>
              <a:stretch/>
            </p:blipFill>
            <p:spPr>
              <a:xfrm>
                <a:off x="7011376" y="3659292"/>
                <a:ext cx="1257172" cy="815435"/>
              </a:xfrm>
              <a:prstGeom prst="rect">
                <a:avLst/>
              </a:prstGeom>
              <a:noFill/>
              <a:ln>
                <a:noFill/>
              </a:ln>
            </p:spPr>
          </p:pic>
          <p:pic>
            <p:nvPicPr>
              <p:cNvPr id="10" name="Google Shape;44;p6">
                <a:extLst>
                  <a:ext uri="{FF2B5EF4-FFF2-40B4-BE49-F238E27FC236}">
                    <a16:creationId xmlns:a16="http://schemas.microsoft.com/office/drawing/2014/main" id="{D2CA398D-B473-4C6F-A325-F477BAE17EDB}"/>
                  </a:ext>
                </a:extLst>
              </p:cNvPr>
              <p:cNvPicPr preferRelativeResize="0"/>
              <p:nvPr/>
            </p:nvPicPr>
            <p:blipFill rotWithShape="1">
              <a:blip r:embed="rId4">
                <a:alphaModFix/>
              </a:blip>
              <a:srcRect/>
              <a:stretch/>
            </p:blipFill>
            <p:spPr>
              <a:xfrm>
                <a:off x="7011376" y="5445770"/>
                <a:ext cx="1255580" cy="815435"/>
              </a:xfrm>
              <a:prstGeom prst="rect">
                <a:avLst/>
              </a:prstGeom>
              <a:noFill/>
              <a:ln>
                <a:noFill/>
              </a:ln>
            </p:spPr>
          </p:pic>
        </p:grpSp>
        <p:sp>
          <p:nvSpPr>
            <p:cNvPr id="7" name="Rectangle 6">
              <a:extLst>
                <a:ext uri="{FF2B5EF4-FFF2-40B4-BE49-F238E27FC236}">
                  <a16:creationId xmlns:a16="http://schemas.microsoft.com/office/drawing/2014/main" id="{001F3944-170A-4D2C-9FF8-7E84195872E6}"/>
                </a:ext>
              </a:extLst>
            </p:cNvPr>
            <p:cNvSpPr/>
            <p:nvPr/>
          </p:nvSpPr>
          <p:spPr>
            <a:xfrm>
              <a:off x="755650" y="3085640"/>
              <a:ext cx="7761333" cy="553998"/>
            </a:xfrm>
            <a:prstGeom prst="rect">
              <a:avLst/>
            </a:prstGeom>
          </p:spPr>
          <p:txBody>
            <a:bodyPr wrap="square" lIns="0" tIns="0" rIns="0" bIns="0">
              <a:spAutoFit/>
            </a:bodyPr>
            <a:lstStyle/>
            <a:p>
              <a:pPr marL="0" marR="0" lvl="0" indent="0" algn="l" rtl="0">
                <a:lnSpc>
                  <a:spcPct val="100000"/>
                </a:lnSpc>
                <a:spcBef>
                  <a:spcPts val="0"/>
                </a:spcBef>
                <a:spcAft>
                  <a:spcPts val="0"/>
                </a:spcAft>
                <a:buClr>
                  <a:schemeClr val="dk1"/>
                </a:buClr>
                <a:buSzPts val="1800"/>
                <a:buFont typeface="Arial"/>
                <a:buNone/>
              </a:pPr>
              <a:r>
                <a:rPr lang="en-GB" b="1" dirty="0">
                  <a:solidFill>
                    <a:schemeClr val="accent4">
                      <a:lumMod val="75000"/>
                    </a:schemeClr>
                  </a:solidFill>
                </a:rPr>
                <a:t>The Triple Entente </a:t>
              </a:r>
              <a:r>
                <a:rPr lang="en-GB" dirty="0"/>
                <a:t>(later known as the Allies): </a:t>
              </a:r>
            </a:p>
            <a:p>
              <a:pPr marL="0" marR="0" lvl="0" indent="0" algn="l" rtl="0">
                <a:lnSpc>
                  <a:spcPct val="100000"/>
                </a:lnSpc>
                <a:spcBef>
                  <a:spcPts val="0"/>
                </a:spcBef>
                <a:spcAft>
                  <a:spcPts val="0"/>
                </a:spcAft>
                <a:buClr>
                  <a:schemeClr val="dk1"/>
                </a:buClr>
                <a:buSzPts val="1800"/>
                <a:buFont typeface="Arial"/>
                <a:buNone/>
              </a:pPr>
              <a:r>
                <a:rPr lang="en-GB" dirty="0"/>
                <a:t>Britain, France, and Russia</a:t>
              </a:r>
            </a:p>
          </p:txBody>
        </p:sp>
      </p:grpSp>
      <p:grpSp>
        <p:nvGrpSpPr>
          <p:cNvPr id="11" name="Group 10">
            <a:extLst>
              <a:ext uri="{FF2B5EF4-FFF2-40B4-BE49-F238E27FC236}">
                <a16:creationId xmlns:a16="http://schemas.microsoft.com/office/drawing/2014/main" id="{9E14FD41-AF1D-4A2B-A0B9-49960CB0F669}"/>
              </a:ext>
            </a:extLst>
          </p:cNvPr>
          <p:cNvGrpSpPr/>
          <p:nvPr/>
        </p:nvGrpSpPr>
        <p:grpSpPr>
          <a:xfrm>
            <a:off x="755650" y="3887298"/>
            <a:ext cx="7761333" cy="2434723"/>
            <a:chOff x="755650" y="3887298"/>
            <a:chExt cx="7761333" cy="2434723"/>
          </a:xfrm>
        </p:grpSpPr>
        <p:grpSp>
          <p:nvGrpSpPr>
            <p:cNvPr id="12" name="Group 11">
              <a:extLst>
                <a:ext uri="{FF2B5EF4-FFF2-40B4-BE49-F238E27FC236}">
                  <a16:creationId xmlns:a16="http://schemas.microsoft.com/office/drawing/2014/main" id="{FA5065BA-730E-4C0A-AB55-BBC8A01798DC}"/>
                </a:ext>
              </a:extLst>
            </p:cNvPr>
            <p:cNvGrpSpPr/>
            <p:nvPr/>
          </p:nvGrpSpPr>
          <p:grpSpPr>
            <a:xfrm>
              <a:off x="755650" y="3887298"/>
              <a:ext cx="7761333" cy="2431579"/>
              <a:chOff x="755650" y="3887298"/>
              <a:chExt cx="7761333" cy="2431579"/>
            </a:xfrm>
          </p:grpSpPr>
          <p:grpSp>
            <p:nvGrpSpPr>
              <p:cNvPr id="14" name="Group 13">
                <a:extLst>
                  <a:ext uri="{FF2B5EF4-FFF2-40B4-BE49-F238E27FC236}">
                    <a16:creationId xmlns:a16="http://schemas.microsoft.com/office/drawing/2014/main" id="{86FC9116-1530-4009-BDE4-DD8A99DB8E69}"/>
                  </a:ext>
                </a:extLst>
              </p:cNvPr>
              <p:cNvGrpSpPr/>
              <p:nvPr/>
            </p:nvGrpSpPr>
            <p:grpSpPr>
              <a:xfrm>
                <a:off x="2798438" y="5474813"/>
                <a:ext cx="3427015" cy="844064"/>
                <a:chOff x="2798438" y="5474813"/>
                <a:chExt cx="3427015" cy="844064"/>
              </a:xfrm>
            </p:grpSpPr>
            <p:pic>
              <p:nvPicPr>
                <p:cNvPr id="16" name="Google Shape;48;p6">
                  <a:extLst>
                    <a:ext uri="{FF2B5EF4-FFF2-40B4-BE49-F238E27FC236}">
                      <a16:creationId xmlns:a16="http://schemas.microsoft.com/office/drawing/2014/main" id="{9F2F0D69-8DAA-47FC-88BE-C2C42F6E0C79}"/>
                    </a:ext>
                  </a:extLst>
                </p:cNvPr>
                <p:cNvPicPr preferRelativeResize="0"/>
                <p:nvPr/>
              </p:nvPicPr>
              <p:blipFill rotWithShape="1">
                <a:blip r:embed="rId5">
                  <a:alphaModFix/>
                </a:blip>
                <a:srcRect/>
                <a:stretch/>
              </p:blipFill>
              <p:spPr>
                <a:xfrm>
                  <a:off x="4970331" y="5481507"/>
                  <a:ext cx="1255122" cy="815435"/>
                </a:xfrm>
                <a:prstGeom prst="rect">
                  <a:avLst/>
                </a:prstGeom>
                <a:noFill/>
                <a:ln>
                  <a:noFill/>
                </a:ln>
              </p:spPr>
            </p:pic>
            <p:pic>
              <p:nvPicPr>
                <p:cNvPr id="17" name="Google Shape;47;p6">
                  <a:extLst>
                    <a:ext uri="{FF2B5EF4-FFF2-40B4-BE49-F238E27FC236}">
                      <a16:creationId xmlns:a16="http://schemas.microsoft.com/office/drawing/2014/main" id="{54219F69-58CE-4C20-9E68-51A3B2AA0713}"/>
                    </a:ext>
                  </a:extLst>
                </p:cNvPr>
                <p:cNvPicPr preferRelativeResize="0"/>
                <p:nvPr/>
              </p:nvPicPr>
              <p:blipFill rotWithShape="1">
                <a:blip r:embed="rId6">
                  <a:alphaModFix/>
                </a:blip>
                <a:srcRect/>
                <a:stretch/>
              </p:blipFill>
              <p:spPr>
                <a:xfrm>
                  <a:off x="2798438" y="5474813"/>
                  <a:ext cx="1255580" cy="844064"/>
                </a:xfrm>
                <a:prstGeom prst="rect">
                  <a:avLst/>
                </a:prstGeom>
                <a:noFill/>
                <a:ln>
                  <a:noFill/>
                </a:ln>
              </p:spPr>
            </p:pic>
          </p:grpSp>
          <p:sp>
            <p:nvSpPr>
              <p:cNvPr id="15" name="Rectangle 14">
                <a:extLst>
                  <a:ext uri="{FF2B5EF4-FFF2-40B4-BE49-F238E27FC236}">
                    <a16:creationId xmlns:a16="http://schemas.microsoft.com/office/drawing/2014/main" id="{485842AF-C834-41BC-8956-33CAE4E375C5}"/>
                  </a:ext>
                </a:extLst>
              </p:cNvPr>
              <p:cNvSpPr/>
              <p:nvPr/>
            </p:nvSpPr>
            <p:spPr>
              <a:xfrm>
                <a:off x="755650" y="3887298"/>
                <a:ext cx="7761333" cy="553998"/>
              </a:xfrm>
              <a:prstGeom prst="rect">
                <a:avLst/>
              </a:prstGeom>
            </p:spPr>
            <p:txBody>
              <a:bodyPr wrap="square" lIns="0" tIns="0" rIns="0" bIns="0">
                <a:spAutoFit/>
              </a:bodyPr>
              <a:lstStyle/>
              <a:p>
                <a:pPr marL="0" marR="0" lvl="0" indent="0" algn="l" rtl="0">
                  <a:lnSpc>
                    <a:spcPct val="100000"/>
                  </a:lnSpc>
                  <a:spcBef>
                    <a:spcPts val="0"/>
                  </a:spcBef>
                  <a:spcAft>
                    <a:spcPts val="0"/>
                  </a:spcAft>
                  <a:buClr>
                    <a:schemeClr val="dk1"/>
                  </a:buClr>
                  <a:buSzPts val="1800"/>
                  <a:buFont typeface="Arial"/>
                  <a:buNone/>
                </a:pPr>
                <a:r>
                  <a:rPr lang="en-GB" b="1" dirty="0">
                    <a:solidFill>
                      <a:schemeClr val="accent4">
                        <a:lumMod val="75000"/>
                      </a:schemeClr>
                    </a:solidFill>
                  </a:rPr>
                  <a:t>The Triple Alliance </a:t>
                </a:r>
                <a:r>
                  <a:rPr lang="en-GB" dirty="0"/>
                  <a:t>(later known as the Central Powers): </a:t>
                </a:r>
              </a:p>
              <a:p>
                <a:pPr marL="0" marR="0" lvl="0" indent="0" algn="l" rtl="0">
                  <a:lnSpc>
                    <a:spcPct val="100000"/>
                  </a:lnSpc>
                  <a:spcBef>
                    <a:spcPts val="0"/>
                  </a:spcBef>
                  <a:spcAft>
                    <a:spcPts val="0"/>
                  </a:spcAft>
                  <a:buClr>
                    <a:schemeClr val="dk1"/>
                  </a:buClr>
                  <a:buSzPts val="1800"/>
                  <a:buFont typeface="Arial"/>
                  <a:buNone/>
                </a:pPr>
                <a:r>
                  <a:rPr lang="en-GB" dirty="0"/>
                  <a:t>Germany, Italy, and Austria-Hungary</a:t>
                </a:r>
              </a:p>
            </p:txBody>
          </p:sp>
        </p:grpSp>
        <p:pic>
          <p:nvPicPr>
            <p:cNvPr id="13" name="Picture 12" descr="Shape&#10;&#10;Description automatically generated">
              <a:extLst>
                <a:ext uri="{FF2B5EF4-FFF2-40B4-BE49-F238E27FC236}">
                  <a16:creationId xmlns:a16="http://schemas.microsoft.com/office/drawing/2014/main" id="{F1CAE27E-51BE-4F20-A57E-E576B86057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50" y="5495906"/>
              <a:ext cx="1272563" cy="826115"/>
            </a:xfrm>
            <a:prstGeom prst="rect">
              <a:avLst/>
            </a:prstGeom>
          </p:spPr>
        </p:pic>
      </p:grpSp>
    </p:spTree>
    <p:extLst>
      <p:ext uri="{BB962C8B-B14F-4D97-AF65-F5344CB8AC3E}">
        <p14:creationId xmlns:p14="http://schemas.microsoft.com/office/powerpoint/2010/main" val="22868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E1A0B60-6492-4747-A86D-B9397EF468C6}"/>
              </a:ext>
            </a:extLst>
          </p:cNvPr>
          <p:cNvSpPr>
            <a:spLocks noGrp="1"/>
          </p:cNvSpPr>
          <p:nvPr>
            <p:ph type="title"/>
          </p:nvPr>
        </p:nvSpPr>
        <p:spPr>
          <a:xfrm>
            <a:off x="457198" y="478895"/>
            <a:ext cx="8220075" cy="994306"/>
          </a:xfrm>
        </p:spPr>
        <p:txBody>
          <a:bodyPr/>
          <a:lstStyle/>
          <a:p>
            <a:r>
              <a:rPr lang="en-GB" sz="3600" dirty="0">
                <a:solidFill>
                  <a:schemeClr val="accent4">
                    <a:lumMod val="75000"/>
                  </a:schemeClr>
                </a:solidFill>
              </a:rPr>
              <a:t>What Started World War I?</a:t>
            </a:r>
            <a:endParaRPr lang="en-GB" sz="3600" dirty="0">
              <a:solidFill>
                <a:schemeClr val="accent4">
                  <a:lumMod val="75000"/>
                </a:schemeClr>
              </a:solidFill>
              <a:latin typeface="+mn-lt"/>
            </a:endParaRPr>
          </a:p>
        </p:txBody>
      </p:sp>
      <p:grpSp>
        <p:nvGrpSpPr>
          <p:cNvPr id="4" name="Group 3">
            <a:extLst>
              <a:ext uri="{FF2B5EF4-FFF2-40B4-BE49-F238E27FC236}">
                <a16:creationId xmlns:a16="http://schemas.microsoft.com/office/drawing/2014/main" id="{7A41772E-505F-4F70-9D28-76C6296A92A4}"/>
              </a:ext>
            </a:extLst>
          </p:cNvPr>
          <p:cNvGrpSpPr/>
          <p:nvPr/>
        </p:nvGrpSpPr>
        <p:grpSpPr>
          <a:xfrm>
            <a:off x="624840" y="1668780"/>
            <a:ext cx="8519160" cy="3528060"/>
            <a:chOff x="624840" y="1668780"/>
            <a:chExt cx="8519160" cy="3528060"/>
          </a:xfrm>
        </p:grpSpPr>
        <p:sp>
          <p:nvSpPr>
            <p:cNvPr id="5" name="Rectangle 4">
              <a:extLst>
                <a:ext uri="{FF2B5EF4-FFF2-40B4-BE49-F238E27FC236}">
                  <a16:creationId xmlns:a16="http://schemas.microsoft.com/office/drawing/2014/main" id="{9CDEEBC9-68AA-41E5-BA17-2D992C3B5F2F}"/>
                </a:ext>
              </a:extLst>
            </p:cNvPr>
            <p:cNvSpPr/>
            <p:nvPr/>
          </p:nvSpPr>
          <p:spPr>
            <a:xfrm>
              <a:off x="624840" y="1668780"/>
              <a:ext cx="8519160" cy="35280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C698F63-7A64-42CD-8C15-AD2E2ECDB974}"/>
                </a:ext>
              </a:extLst>
            </p:cNvPr>
            <p:cNvSpPr/>
            <p:nvPr/>
          </p:nvSpPr>
          <p:spPr>
            <a:xfrm>
              <a:off x="755650" y="1884785"/>
              <a:ext cx="7761333" cy="3046988"/>
            </a:xfrm>
            <a:prstGeom prst="rect">
              <a:avLst/>
            </a:prstGeom>
          </p:spPr>
          <p:txBody>
            <a:bodyPr wrap="square" lIns="0" tIns="0" rIns="0" bIns="0">
              <a:spAutoFit/>
            </a:bodyPr>
            <a:lstStyle/>
            <a:p>
              <a:pPr lvl="0">
                <a:buClr>
                  <a:schemeClr val="dk1"/>
                </a:buClr>
                <a:buSzPts val="1800"/>
              </a:pPr>
              <a:endParaRPr lang="en-GB" dirty="0">
                <a:solidFill>
                  <a:schemeClr val="bg1"/>
                </a:solidFill>
                <a:ea typeface="Arial"/>
                <a:cs typeface="Arial"/>
                <a:sym typeface="Arial"/>
              </a:endParaRPr>
            </a:p>
            <a:p>
              <a:pPr lvl="0">
                <a:buClr>
                  <a:schemeClr val="dk1"/>
                </a:buClr>
                <a:buSzPts val="1800"/>
              </a:pPr>
              <a:r>
                <a:rPr lang="en-GB" dirty="0">
                  <a:solidFill>
                    <a:schemeClr val="bg1"/>
                  </a:solidFill>
                  <a:ea typeface="Arial"/>
                  <a:cs typeface="Arial"/>
                  <a:sym typeface="Arial"/>
                </a:rPr>
                <a:t>In 1914, Archduke Franz Ferdinand was to become the</a:t>
              </a:r>
              <a:br>
                <a:rPr lang="en-GB" dirty="0">
                  <a:solidFill>
                    <a:schemeClr val="bg1"/>
                  </a:solidFill>
                  <a:ea typeface="Arial"/>
                  <a:cs typeface="Arial"/>
                  <a:sym typeface="Arial"/>
                </a:rPr>
              </a:br>
              <a:r>
                <a:rPr lang="en-GB" dirty="0">
                  <a:solidFill>
                    <a:schemeClr val="bg1"/>
                  </a:solidFill>
                  <a:ea typeface="Arial"/>
                  <a:cs typeface="Arial"/>
                  <a:sym typeface="Arial"/>
                </a:rPr>
                <a:t>king of Austria-Hungary.</a:t>
              </a:r>
            </a:p>
            <a:p>
              <a:pPr lvl="0">
                <a:buClr>
                  <a:schemeClr val="dk1"/>
                </a:buClr>
                <a:buSzPts val="1800"/>
              </a:pPr>
              <a:endParaRPr lang="en-GB" dirty="0">
                <a:solidFill>
                  <a:schemeClr val="bg1"/>
                </a:solidFill>
                <a:ea typeface="Arial"/>
                <a:cs typeface="Arial"/>
                <a:sym typeface="Arial"/>
              </a:endParaRPr>
            </a:p>
            <a:p>
              <a:pPr lvl="0">
                <a:buClr>
                  <a:schemeClr val="dk1"/>
                </a:buClr>
                <a:buSzPts val="1800"/>
              </a:pPr>
              <a:r>
                <a:rPr lang="en-GB" dirty="0">
                  <a:solidFill>
                    <a:schemeClr val="bg1"/>
                  </a:solidFill>
                  <a:ea typeface="Arial"/>
                  <a:cs typeface="Arial"/>
                  <a:sym typeface="Arial"/>
                </a:rPr>
                <a:t>However, before he was able to take the </a:t>
              </a:r>
            </a:p>
            <a:p>
              <a:pPr lvl="0">
                <a:buClr>
                  <a:schemeClr val="dk1"/>
                </a:buClr>
                <a:buSzPts val="1800"/>
              </a:pPr>
              <a:r>
                <a:rPr lang="en-GB" dirty="0">
                  <a:solidFill>
                    <a:schemeClr val="bg1"/>
                  </a:solidFill>
                  <a:ea typeface="Arial"/>
                  <a:cs typeface="Arial"/>
                  <a:sym typeface="Arial"/>
                </a:rPr>
                <a:t>throne, he was assassinated by a </a:t>
              </a:r>
            </a:p>
            <a:p>
              <a:pPr lvl="0">
                <a:buClr>
                  <a:schemeClr val="dk1"/>
                </a:buClr>
                <a:buSzPts val="1800"/>
              </a:pPr>
              <a:r>
                <a:rPr lang="en-GB" dirty="0">
                  <a:solidFill>
                    <a:schemeClr val="bg1"/>
                  </a:solidFill>
                  <a:ea typeface="Arial"/>
                  <a:cs typeface="Arial"/>
                  <a:sym typeface="Arial"/>
                </a:rPr>
                <a:t>Serbian group called The Black Hand.</a:t>
              </a:r>
            </a:p>
            <a:p>
              <a:pPr lvl="0">
                <a:buClr>
                  <a:schemeClr val="dk1"/>
                </a:buClr>
                <a:buSzPts val="1800"/>
              </a:pPr>
              <a:endParaRPr lang="en-GB" dirty="0">
                <a:solidFill>
                  <a:schemeClr val="bg1"/>
                </a:solidFill>
                <a:ea typeface="Arial"/>
                <a:cs typeface="Arial"/>
                <a:sym typeface="Arial"/>
              </a:endParaRPr>
            </a:p>
            <a:p>
              <a:pPr lvl="0">
                <a:buClr>
                  <a:schemeClr val="dk1"/>
                </a:buClr>
                <a:buSzPts val="1800"/>
              </a:pPr>
              <a:r>
                <a:rPr lang="en-GB" dirty="0">
                  <a:solidFill>
                    <a:schemeClr val="bg1"/>
                  </a:solidFill>
                  <a:ea typeface="Arial"/>
                  <a:cs typeface="Arial"/>
                  <a:sym typeface="Arial"/>
                </a:rPr>
                <a:t>This event is seen as the main cause </a:t>
              </a:r>
            </a:p>
            <a:p>
              <a:pPr lvl="0">
                <a:buClr>
                  <a:schemeClr val="dk1"/>
                </a:buClr>
                <a:buSzPts val="1800"/>
              </a:pPr>
              <a:r>
                <a:rPr lang="en-GB" dirty="0">
                  <a:solidFill>
                    <a:schemeClr val="bg1"/>
                  </a:solidFill>
                  <a:ea typeface="Arial"/>
                  <a:cs typeface="Arial"/>
                  <a:sym typeface="Arial"/>
                </a:rPr>
                <a:t>of the World War I. </a:t>
              </a:r>
            </a:p>
            <a:p>
              <a:pPr lvl="0">
                <a:buClr>
                  <a:schemeClr val="dk1"/>
                </a:buClr>
                <a:buSzPts val="1800"/>
              </a:pPr>
              <a:endParaRPr lang="en-GB" dirty="0">
                <a:solidFill>
                  <a:schemeClr val="bg1"/>
                </a:solidFill>
                <a:ea typeface="Arial"/>
                <a:cs typeface="Arial"/>
                <a:sym typeface="Arial"/>
              </a:endParaRPr>
            </a:p>
          </p:txBody>
        </p:sp>
      </p:grpSp>
      <p:pic>
        <p:nvPicPr>
          <p:cNvPr id="7" name="Picture 6" descr="A picture containing wearing, sitting, table, person&#10;&#10;Description automatically generated">
            <a:extLst>
              <a:ext uri="{FF2B5EF4-FFF2-40B4-BE49-F238E27FC236}">
                <a16:creationId xmlns:a16="http://schemas.microsoft.com/office/drawing/2014/main" id="{BF2FA6B6-9B0D-4DA1-85BE-4967ABEE0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024" y="1455420"/>
            <a:ext cx="5388260" cy="5402580"/>
          </a:xfrm>
          <a:prstGeom prst="rect">
            <a:avLst/>
          </a:prstGeom>
        </p:spPr>
      </p:pic>
    </p:spTree>
    <p:extLst>
      <p:ext uri="{BB962C8B-B14F-4D97-AF65-F5344CB8AC3E}">
        <p14:creationId xmlns:p14="http://schemas.microsoft.com/office/powerpoint/2010/main" val="16800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0EF5-2598-4D16-8F6D-CB40E70173AD}"/>
              </a:ext>
            </a:extLst>
          </p:cNvPr>
          <p:cNvSpPr/>
          <p:nvPr/>
        </p:nvSpPr>
        <p:spPr>
          <a:xfrm>
            <a:off x="624840" y="1678305"/>
            <a:ext cx="8519160" cy="35280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4" name="Picture 3" descr="A picture containing wearing, sitting, table, person&#10;&#10;Description automatically generated">
            <a:extLst>
              <a:ext uri="{FF2B5EF4-FFF2-40B4-BE49-F238E27FC236}">
                <a16:creationId xmlns:a16="http://schemas.microsoft.com/office/drawing/2014/main" id="{CD388A85-3270-4499-90A5-23FE03E10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024" y="1455420"/>
            <a:ext cx="5388260" cy="5402580"/>
          </a:xfrm>
          <a:prstGeom prst="rect">
            <a:avLst/>
          </a:prstGeom>
        </p:spPr>
      </p:pic>
      <p:sp>
        <p:nvSpPr>
          <p:cNvPr id="5" name="Title 20">
            <a:extLst>
              <a:ext uri="{FF2B5EF4-FFF2-40B4-BE49-F238E27FC236}">
                <a16:creationId xmlns:a16="http://schemas.microsoft.com/office/drawing/2014/main" id="{EEA2A2DB-D515-4B53-9CB0-01608E1184B9}"/>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Archduke Franz Ferdinand</a:t>
            </a:r>
            <a:endParaRPr lang="en-GB" sz="3600" dirty="0">
              <a:solidFill>
                <a:schemeClr val="accent4">
                  <a:lumMod val="75000"/>
                </a:schemeClr>
              </a:solidFill>
              <a:latin typeface="+mn-lt"/>
            </a:endParaRPr>
          </a:p>
        </p:txBody>
      </p:sp>
      <p:sp>
        <p:nvSpPr>
          <p:cNvPr id="6" name="Title 20">
            <a:extLst>
              <a:ext uri="{FF2B5EF4-FFF2-40B4-BE49-F238E27FC236}">
                <a16:creationId xmlns:a16="http://schemas.microsoft.com/office/drawing/2014/main" id="{71321CA1-92E0-4C8A-8970-E8D9431F83CD}"/>
              </a:ext>
            </a:extLst>
          </p:cNvPr>
          <p:cNvSpPr>
            <a:spLocks noGrp="1"/>
          </p:cNvSpPr>
          <p:nvPr>
            <p:ph type="title"/>
          </p:nvPr>
        </p:nvSpPr>
        <p:spPr>
          <a:xfrm>
            <a:off x="457198" y="478895"/>
            <a:ext cx="8220075" cy="994306"/>
          </a:xfrm>
        </p:spPr>
        <p:txBody>
          <a:bodyPr/>
          <a:lstStyle/>
          <a:p>
            <a:r>
              <a:rPr lang="en-GB" sz="3600" dirty="0">
                <a:solidFill>
                  <a:schemeClr val="accent4">
                    <a:lumMod val="75000"/>
                  </a:schemeClr>
                </a:solidFill>
              </a:rPr>
              <a:t>What Started World War I?</a:t>
            </a:r>
            <a:endParaRPr lang="en-GB" sz="3600" dirty="0">
              <a:solidFill>
                <a:schemeClr val="accent4">
                  <a:lumMod val="75000"/>
                </a:schemeClr>
              </a:solidFill>
              <a:latin typeface="+mn-lt"/>
            </a:endParaRPr>
          </a:p>
        </p:txBody>
      </p:sp>
      <p:sp>
        <p:nvSpPr>
          <p:cNvPr id="7" name="TextBox 6">
            <a:extLst>
              <a:ext uri="{FF2B5EF4-FFF2-40B4-BE49-F238E27FC236}">
                <a16:creationId xmlns:a16="http://schemas.microsoft.com/office/drawing/2014/main" id="{548F8433-8C6D-4EF4-899B-31A2F1ACE0A3}"/>
              </a:ext>
            </a:extLst>
          </p:cNvPr>
          <p:cNvSpPr txBox="1"/>
          <p:nvPr/>
        </p:nvSpPr>
        <p:spPr>
          <a:xfrm>
            <a:off x="679450" y="1732385"/>
            <a:ext cx="5645150" cy="3970318"/>
          </a:xfrm>
          <a:prstGeom prst="rect">
            <a:avLst/>
          </a:prstGeom>
          <a:noFill/>
        </p:spPr>
        <p:txBody>
          <a:bodyPr wrap="square" rtlCol="0">
            <a:spAutoFit/>
          </a:bodyPr>
          <a:lstStyle/>
          <a:p>
            <a:r>
              <a:rPr lang="en-GB" dirty="0">
                <a:solidFill>
                  <a:schemeClr val="bg1"/>
                </a:solidFill>
              </a:rPr>
              <a:t>The archduke was visiting armies in Serbia in</a:t>
            </a:r>
            <a:br>
              <a:rPr lang="en-GB" dirty="0">
                <a:solidFill>
                  <a:schemeClr val="bg1"/>
                </a:solidFill>
              </a:rPr>
            </a:br>
            <a:r>
              <a:rPr lang="en-GB" dirty="0">
                <a:solidFill>
                  <a:schemeClr val="bg1"/>
                </a:solidFill>
              </a:rPr>
              <a:t>June 1914 when a  member of The Black Hand, </a:t>
            </a:r>
          </a:p>
          <a:p>
            <a:r>
              <a:rPr lang="en-GB" dirty="0">
                <a:solidFill>
                  <a:schemeClr val="bg1"/>
                </a:solidFill>
              </a:rPr>
              <a:t>named Gavrilo Princip, killed the archduke and </a:t>
            </a:r>
          </a:p>
          <a:p>
            <a:r>
              <a:rPr lang="en-GB" dirty="0">
                <a:solidFill>
                  <a:schemeClr val="bg1"/>
                </a:solidFill>
              </a:rPr>
              <a:t>his wife during the visit.</a:t>
            </a:r>
          </a:p>
          <a:p>
            <a:endParaRPr lang="en-GB" dirty="0">
              <a:solidFill>
                <a:schemeClr val="bg1"/>
              </a:solidFill>
            </a:endParaRPr>
          </a:p>
          <a:p>
            <a:r>
              <a:rPr lang="en-GB" dirty="0">
                <a:solidFill>
                  <a:schemeClr val="bg1"/>
                </a:solidFill>
              </a:rPr>
              <a:t>Austria-Hungary blamed Serbia for the shooting </a:t>
            </a:r>
          </a:p>
          <a:p>
            <a:r>
              <a:rPr lang="en-GB" dirty="0">
                <a:solidFill>
                  <a:schemeClr val="bg1"/>
                </a:solidFill>
              </a:rPr>
              <a:t>and declared war one month later.</a:t>
            </a:r>
          </a:p>
          <a:p>
            <a:endParaRPr lang="en-GB" dirty="0">
              <a:solidFill>
                <a:schemeClr val="bg1"/>
              </a:solidFill>
            </a:endParaRPr>
          </a:p>
          <a:p>
            <a:r>
              <a:rPr lang="en-GB" dirty="0">
                <a:solidFill>
                  <a:schemeClr val="bg1"/>
                </a:solidFill>
              </a:rPr>
              <a:t>Because of the already created alliances and the</a:t>
            </a:r>
          </a:p>
          <a:p>
            <a:r>
              <a:rPr lang="en-GB" dirty="0">
                <a:solidFill>
                  <a:schemeClr val="bg1"/>
                </a:solidFill>
              </a:rPr>
              <a:t>promises to defend each other, much of Europe quickly entered what would become known as the Great War.</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4389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C920F6-9411-4A2E-9C6D-96CDD5C51923}"/>
              </a:ext>
            </a:extLst>
          </p:cNvPr>
          <p:cNvGrpSpPr/>
          <p:nvPr/>
        </p:nvGrpSpPr>
        <p:grpSpPr>
          <a:xfrm>
            <a:off x="624840" y="1678305"/>
            <a:ext cx="8519160" cy="4024398"/>
            <a:chOff x="624840" y="1678305"/>
            <a:chExt cx="8519160" cy="4024398"/>
          </a:xfrm>
        </p:grpSpPr>
        <p:sp>
          <p:nvSpPr>
            <p:cNvPr id="4" name="Rectangle 3">
              <a:extLst>
                <a:ext uri="{FF2B5EF4-FFF2-40B4-BE49-F238E27FC236}">
                  <a16:creationId xmlns:a16="http://schemas.microsoft.com/office/drawing/2014/main" id="{A72A086C-B671-4AA7-946A-86D23A038B16}"/>
                </a:ext>
              </a:extLst>
            </p:cNvPr>
            <p:cNvSpPr/>
            <p:nvPr/>
          </p:nvSpPr>
          <p:spPr>
            <a:xfrm>
              <a:off x="624840" y="1678305"/>
              <a:ext cx="8519160" cy="35280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EEB57C9E-B5D2-4D16-B35C-9F53C20D76A7}"/>
                </a:ext>
              </a:extLst>
            </p:cNvPr>
            <p:cNvSpPr txBox="1"/>
            <p:nvPr/>
          </p:nvSpPr>
          <p:spPr>
            <a:xfrm>
              <a:off x="679450" y="1732385"/>
              <a:ext cx="5645150" cy="3970318"/>
            </a:xfrm>
            <a:prstGeom prst="rect">
              <a:avLst/>
            </a:prstGeom>
            <a:noFill/>
          </p:spPr>
          <p:txBody>
            <a:bodyPr wrap="square" rtlCol="0">
              <a:spAutoFit/>
            </a:bodyPr>
            <a:lstStyle/>
            <a:p>
              <a:r>
                <a:rPr lang="en-GB" dirty="0">
                  <a:solidFill>
                    <a:schemeClr val="bg1"/>
                  </a:solidFill>
                </a:rPr>
                <a:t>The archduke was visiting armies in Serbia in</a:t>
              </a:r>
              <a:br>
                <a:rPr lang="en-GB" dirty="0">
                  <a:solidFill>
                    <a:schemeClr val="bg1"/>
                  </a:solidFill>
                </a:rPr>
              </a:br>
              <a:r>
                <a:rPr lang="en-GB" dirty="0">
                  <a:solidFill>
                    <a:schemeClr val="bg1"/>
                  </a:solidFill>
                </a:rPr>
                <a:t>June 1914 when a  member of The Black Hand, </a:t>
              </a:r>
            </a:p>
            <a:p>
              <a:r>
                <a:rPr lang="en-GB" dirty="0">
                  <a:solidFill>
                    <a:schemeClr val="bg1"/>
                  </a:solidFill>
                </a:rPr>
                <a:t>named Gavrilo Princip, killed the archduke and </a:t>
              </a:r>
            </a:p>
            <a:p>
              <a:r>
                <a:rPr lang="en-GB" dirty="0">
                  <a:solidFill>
                    <a:schemeClr val="bg1"/>
                  </a:solidFill>
                </a:rPr>
                <a:t>his wife during the visit.</a:t>
              </a:r>
            </a:p>
            <a:p>
              <a:endParaRPr lang="en-GB" dirty="0">
                <a:solidFill>
                  <a:schemeClr val="bg1"/>
                </a:solidFill>
              </a:endParaRPr>
            </a:p>
            <a:p>
              <a:r>
                <a:rPr lang="en-GB" dirty="0">
                  <a:solidFill>
                    <a:schemeClr val="bg1"/>
                  </a:solidFill>
                </a:rPr>
                <a:t>Austria-Hungary blamed Serbia for the shooting </a:t>
              </a:r>
            </a:p>
            <a:p>
              <a:r>
                <a:rPr lang="en-GB" dirty="0">
                  <a:solidFill>
                    <a:schemeClr val="bg1"/>
                  </a:solidFill>
                </a:rPr>
                <a:t>and declared war one month later.</a:t>
              </a:r>
            </a:p>
            <a:p>
              <a:endParaRPr lang="en-GB" dirty="0">
                <a:solidFill>
                  <a:schemeClr val="bg1"/>
                </a:solidFill>
              </a:endParaRPr>
            </a:p>
            <a:p>
              <a:r>
                <a:rPr lang="en-GB" dirty="0">
                  <a:solidFill>
                    <a:schemeClr val="bg1"/>
                  </a:solidFill>
                </a:rPr>
                <a:t>Because of the already created alliances and the</a:t>
              </a:r>
            </a:p>
            <a:p>
              <a:r>
                <a:rPr lang="en-GB" dirty="0">
                  <a:solidFill>
                    <a:schemeClr val="bg1"/>
                  </a:solidFill>
                </a:rPr>
                <a:t>promises to defend each other, much of Europe quickly </a:t>
              </a:r>
            </a:p>
            <a:p>
              <a:r>
                <a:rPr lang="en-GB" dirty="0">
                  <a:solidFill>
                    <a:schemeClr val="bg1"/>
                  </a:solidFill>
                </a:rPr>
                <a:t>entered what would become known as the Great War.</a:t>
              </a:r>
            </a:p>
            <a:p>
              <a:endParaRPr lang="en-GB" dirty="0">
                <a:solidFill>
                  <a:schemeClr val="bg1"/>
                </a:solidFill>
              </a:endParaRPr>
            </a:p>
            <a:p>
              <a:endParaRPr lang="en-GB" dirty="0">
                <a:solidFill>
                  <a:schemeClr val="bg1"/>
                </a:solidFill>
              </a:endParaRPr>
            </a:p>
          </p:txBody>
        </p:sp>
      </p:grpSp>
      <p:pic>
        <p:nvPicPr>
          <p:cNvPr id="6" name="Picture 5" descr="A picture containing wearing, sitting, table, person&#10;&#10;Description automatically generated">
            <a:extLst>
              <a:ext uri="{FF2B5EF4-FFF2-40B4-BE49-F238E27FC236}">
                <a16:creationId xmlns:a16="http://schemas.microsoft.com/office/drawing/2014/main" id="{16D89730-3F19-4D74-9501-EB7E85FD0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024" y="1455420"/>
            <a:ext cx="5388260" cy="5402580"/>
          </a:xfrm>
          <a:prstGeom prst="rect">
            <a:avLst/>
          </a:prstGeom>
        </p:spPr>
      </p:pic>
      <p:sp>
        <p:nvSpPr>
          <p:cNvPr id="7" name="Title 20">
            <a:extLst>
              <a:ext uri="{FF2B5EF4-FFF2-40B4-BE49-F238E27FC236}">
                <a16:creationId xmlns:a16="http://schemas.microsoft.com/office/drawing/2014/main" id="{F5A82560-B509-425C-8C44-D5EBF3D37468}"/>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Archduke Franz Ferdinand</a:t>
            </a:r>
            <a:endParaRPr lang="en-GB" sz="3600" dirty="0">
              <a:solidFill>
                <a:schemeClr val="accent4">
                  <a:lumMod val="75000"/>
                </a:schemeClr>
              </a:solidFill>
              <a:latin typeface="+mn-lt"/>
            </a:endParaRPr>
          </a:p>
        </p:txBody>
      </p:sp>
      <p:sp>
        <p:nvSpPr>
          <p:cNvPr id="8" name="Title 20">
            <a:extLst>
              <a:ext uri="{FF2B5EF4-FFF2-40B4-BE49-F238E27FC236}">
                <a16:creationId xmlns:a16="http://schemas.microsoft.com/office/drawing/2014/main" id="{FF0E2B6C-F6D4-4E13-87D0-CD0EF623DC77}"/>
              </a:ext>
            </a:extLst>
          </p:cNvPr>
          <p:cNvSpPr txBox="1">
            <a:spLocks/>
          </p:cNvSpPr>
          <p:nvPr/>
        </p:nvSpPr>
        <p:spPr>
          <a:xfrm>
            <a:off x="457197"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accent4">
                    <a:lumMod val="75000"/>
                  </a:schemeClr>
                </a:solidFill>
              </a:rPr>
              <a:t>Trench Warfare</a:t>
            </a:r>
            <a:endParaRPr lang="en-GB" sz="3600" dirty="0">
              <a:solidFill>
                <a:schemeClr val="accent4">
                  <a:lumMod val="75000"/>
                </a:schemeClr>
              </a:solidFill>
              <a:latin typeface="+mn-lt"/>
            </a:endParaRPr>
          </a:p>
        </p:txBody>
      </p:sp>
      <p:pic>
        <p:nvPicPr>
          <p:cNvPr id="9" name="Picture 8" descr="A bed in a room&#10;&#10;Description automatically generated">
            <a:extLst>
              <a:ext uri="{FF2B5EF4-FFF2-40B4-BE49-F238E27FC236}">
                <a16:creationId xmlns:a16="http://schemas.microsoft.com/office/drawing/2014/main" id="{69FAE155-961A-4F1E-BDDC-0CAFA970E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954" y="1539876"/>
            <a:ext cx="6398560" cy="4524521"/>
          </a:xfrm>
          <a:prstGeom prst="roundRect">
            <a:avLst>
              <a:gd name="adj" fmla="val 5037"/>
            </a:avLst>
          </a:prstGeom>
        </p:spPr>
      </p:pic>
      <p:sp>
        <p:nvSpPr>
          <p:cNvPr id="10" name="Rectangle: Rounded Corners 9">
            <a:extLst>
              <a:ext uri="{FF2B5EF4-FFF2-40B4-BE49-F238E27FC236}">
                <a16:creationId xmlns:a16="http://schemas.microsoft.com/office/drawing/2014/main" id="{8A38D343-3C7E-4F9E-9F81-6D2D55BBE140}"/>
              </a:ext>
            </a:extLst>
          </p:cNvPr>
          <p:cNvSpPr/>
          <p:nvPr/>
        </p:nvSpPr>
        <p:spPr>
          <a:xfrm>
            <a:off x="1367954" y="1539875"/>
            <a:ext cx="4007070" cy="4524521"/>
          </a:xfrm>
          <a:prstGeom prst="roundRect">
            <a:avLst>
              <a:gd name="adj" fmla="val 478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World War I was famous for trench warfare.</a:t>
            </a:r>
          </a:p>
          <a:p>
            <a:endParaRPr lang="en-GB" dirty="0"/>
          </a:p>
          <a:p>
            <a:r>
              <a:rPr lang="en-GB" dirty="0"/>
              <a:t>Trenches were dug into the land to protect the soldiers and make it more difficult for the opposing armies to attack.</a:t>
            </a:r>
          </a:p>
          <a:p>
            <a:endParaRPr lang="en-GB" dirty="0"/>
          </a:p>
          <a:p>
            <a:r>
              <a:rPr lang="en-GB" dirty="0"/>
              <a:t>At first, the trenches were dug in straight lines, with soldiers fighting alongside each other.</a:t>
            </a:r>
          </a:p>
          <a:p>
            <a:endParaRPr lang="en-GB" dirty="0"/>
          </a:p>
          <a:p>
            <a:r>
              <a:rPr lang="en-GB" dirty="0"/>
              <a:t>Eventually, trenches were dug with curves in them or at angles to better protect the soldiers.</a:t>
            </a:r>
          </a:p>
        </p:txBody>
      </p:sp>
    </p:spTree>
    <p:extLst>
      <p:ext uri="{BB962C8B-B14F-4D97-AF65-F5344CB8AC3E}">
        <p14:creationId xmlns:p14="http://schemas.microsoft.com/office/powerpoint/2010/main" val="12859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 presetClass="exit" presetSubtype="4" fill="hold" nodeType="with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96358B-A560-4556-B2DF-CA7C22F2BC1F}"/>
              </a:ext>
            </a:extLst>
          </p:cNvPr>
          <p:cNvSpPr>
            <a:spLocks noGrp="1"/>
          </p:cNvSpPr>
          <p:nvPr>
            <p:ph type="title"/>
          </p:nvPr>
        </p:nvSpPr>
        <p:spPr>
          <a:xfrm>
            <a:off x="457198" y="478895"/>
            <a:ext cx="8220075" cy="994306"/>
          </a:xfrm>
        </p:spPr>
        <p:txBody>
          <a:bodyPr/>
          <a:lstStyle/>
          <a:p>
            <a:r>
              <a:rPr lang="en-GB" dirty="0">
                <a:solidFill>
                  <a:schemeClr val="accent4">
                    <a:lumMod val="75000"/>
                  </a:schemeClr>
                </a:solidFill>
              </a:rPr>
              <a:t>Life in the Trenches</a:t>
            </a:r>
          </a:p>
        </p:txBody>
      </p:sp>
      <p:pic>
        <p:nvPicPr>
          <p:cNvPr id="4" name="Picture 3" descr="A picture containing person, holding, outdoor, person&#10;&#10;Description automatically generated">
            <a:extLst>
              <a:ext uri="{FF2B5EF4-FFF2-40B4-BE49-F238E27FC236}">
                <a16:creationId xmlns:a16="http://schemas.microsoft.com/office/drawing/2014/main" id="{869680B5-A129-4E9E-B43B-0470CFD9AE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967" y="1473201"/>
            <a:ext cx="6596065" cy="4664179"/>
          </a:xfrm>
          <a:prstGeom prst="roundRect">
            <a:avLst>
              <a:gd name="adj" fmla="val 7682"/>
            </a:avLst>
          </a:prstGeom>
        </p:spPr>
      </p:pic>
      <p:pic>
        <p:nvPicPr>
          <p:cNvPr id="5" name="Picture 4" descr="A picture containing person, holding, outdoor, person&#10;&#10;Description automatically generated">
            <a:extLst>
              <a:ext uri="{FF2B5EF4-FFF2-40B4-BE49-F238E27FC236}">
                <a16:creationId xmlns:a16="http://schemas.microsoft.com/office/drawing/2014/main" id="{21EBC4DC-D912-4A71-A6F9-D0F272D92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86" r="34260"/>
          <a:stretch/>
        </p:blipFill>
        <p:spPr>
          <a:xfrm>
            <a:off x="5574507" y="1473200"/>
            <a:ext cx="2886075" cy="4664179"/>
          </a:xfrm>
          <a:prstGeom prst="roundRect">
            <a:avLst>
              <a:gd name="adj" fmla="val 7682"/>
            </a:avLst>
          </a:prstGeom>
        </p:spPr>
      </p:pic>
      <p:sp>
        <p:nvSpPr>
          <p:cNvPr id="6" name="TextBox 5">
            <a:extLst>
              <a:ext uri="{FF2B5EF4-FFF2-40B4-BE49-F238E27FC236}">
                <a16:creationId xmlns:a16="http://schemas.microsoft.com/office/drawing/2014/main" id="{1DE4B287-3A09-4148-A8A8-4EB10B88BDB5}"/>
              </a:ext>
            </a:extLst>
          </p:cNvPr>
          <p:cNvSpPr txBox="1"/>
          <p:nvPr/>
        </p:nvSpPr>
        <p:spPr>
          <a:xfrm>
            <a:off x="586977" y="1435100"/>
            <a:ext cx="4933951" cy="5062924"/>
          </a:xfrm>
          <a:prstGeom prst="rect">
            <a:avLst/>
          </a:prstGeom>
          <a:noFill/>
        </p:spPr>
        <p:txBody>
          <a:bodyPr wrap="square" rtlCol="0">
            <a:spAutoFit/>
          </a:bodyPr>
          <a:lstStyle/>
          <a:p>
            <a:pPr marL="285750" indent="-285750">
              <a:buFont typeface="Arial" panose="020B0604020202020204" pitchFamily="34" charset="0"/>
              <a:buChar char="•"/>
            </a:pPr>
            <a:r>
              <a:rPr lang="en-GB" sz="1700" dirty="0"/>
              <a:t>The trenches usually had sandbags, wooden frames, and floorboards inside them.</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Soldiers would create dugouts to sleep or rest when possible within the trenches.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Soldiers ate meals of canned meat, bread, and biscuits. </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Later in the war, there were shortages of flour and meat, so pea soup was eaten along with a bread made from dried turnips.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Trenches were dirty, wet, and often filled with pests like rats and lice.</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Life in the trenches was challenging, uncomfortable, and dangerous.</a:t>
            </a:r>
          </a:p>
          <a:p>
            <a:pPr marL="285750" indent="-285750">
              <a:buFont typeface="Arial" panose="020B0604020202020204" pitchFamily="34" charset="0"/>
              <a:buChar char="•"/>
            </a:pPr>
            <a:endParaRPr lang="en-GB" sz="1700" dirty="0"/>
          </a:p>
        </p:txBody>
      </p:sp>
    </p:spTree>
    <p:extLst>
      <p:ext uri="{BB962C8B-B14F-4D97-AF65-F5344CB8AC3E}">
        <p14:creationId xmlns:p14="http://schemas.microsoft.com/office/powerpoint/2010/main" val="29658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8C5BA0-925F-4857-8EB4-E8A8957B78D3}"/>
              </a:ext>
            </a:extLst>
          </p:cNvPr>
          <p:cNvSpPr>
            <a:spLocks noGrp="1"/>
          </p:cNvSpPr>
          <p:nvPr>
            <p:ph type="title"/>
          </p:nvPr>
        </p:nvSpPr>
        <p:spPr>
          <a:xfrm>
            <a:off x="457198" y="478895"/>
            <a:ext cx="8220075" cy="994306"/>
          </a:xfrm>
        </p:spPr>
        <p:txBody>
          <a:bodyPr/>
          <a:lstStyle/>
          <a:p>
            <a:r>
              <a:rPr lang="en-GB" dirty="0">
                <a:solidFill>
                  <a:schemeClr val="accent4">
                    <a:lumMod val="75000"/>
                  </a:schemeClr>
                </a:solidFill>
              </a:rPr>
              <a:t>The United States</a:t>
            </a:r>
          </a:p>
        </p:txBody>
      </p:sp>
      <p:sp>
        <p:nvSpPr>
          <p:cNvPr id="4" name="TextBox 3">
            <a:extLst>
              <a:ext uri="{FF2B5EF4-FFF2-40B4-BE49-F238E27FC236}">
                <a16:creationId xmlns:a16="http://schemas.microsoft.com/office/drawing/2014/main" id="{708D3E79-8825-45E5-86BA-14310B359CB5}"/>
              </a:ext>
            </a:extLst>
          </p:cNvPr>
          <p:cNvSpPr txBox="1"/>
          <p:nvPr/>
        </p:nvSpPr>
        <p:spPr>
          <a:xfrm>
            <a:off x="586977" y="1435100"/>
            <a:ext cx="4933951" cy="1400383"/>
          </a:xfrm>
          <a:prstGeom prst="rect">
            <a:avLst/>
          </a:prstGeom>
          <a:noFill/>
        </p:spPr>
        <p:txBody>
          <a:bodyPr wrap="square" rtlCol="0">
            <a:spAutoFit/>
          </a:bodyPr>
          <a:lstStyle/>
          <a:p>
            <a:pPr marL="285750" indent="-285750">
              <a:buFont typeface="Arial" panose="020B0604020202020204" pitchFamily="34" charset="0"/>
              <a:buChar char="•"/>
            </a:pPr>
            <a:r>
              <a:rPr lang="en-GB" sz="1700" dirty="0"/>
              <a:t>When the war first started in 1914, President Woodrow Wilson declared that the U.S. would remain neutral.</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Most Americans supported this decision.</a:t>
            </a:r>
          </a:p>
        </p:txBody>
      </p:sp>
      <p:grpSp>
        <p:nvGrpSpPr>
          <p:cNvPr id="5" name="Group 4">
            <a:extLst>
              <a:ext uri="{FF2B5EF4-FFF2-40B4-BE49-F238E27FC236}">
                <a16:creationId xmlns:a16="http://schemas.microsoft.com/office/drawing/2014/main" id="{3F372A77-9862-408B-824F-CD5F6619337F}"/>
              </a:ext>
            </a:extLst>
          </p:cNvPr>
          <p:cNvGrpSpPr/>
          <p:nvPr/>
        </p:nvGrpSpPr>
        <p:grpSpPr>
          <a:xfrm>
            <a:off x="457198" y="1413865"/>
            <a:ext cx="8904693" cy="8288913"/>
            <a:chOff x="457198" y="1413865"/>
            <a:chExt cx="8904693" cy="8288913"/>
          </a:xfrm>
        </p:grpSpPr>
        <p:pic>
          <p:nvPicPr>
            <p:cNvPr id="6" name="Picture 5" descr="A close up of a flag&#10;&#10;Description automatically generated">
              <a:extLst>
                <a:ext uri="{FF2B5EF4-FFF2-40B4-BE49-F238E27FC236}">
                  <a16:creationId xmlns:a16="http://schemas.microsoft.com/office/drawing/2014/main" id="{6E0585B8-EED3-40B1-8C47-B9649FD442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924"/>
            <a:stretch/>
          </p:blipFill>
          <p:spPr>
            <a:xfrm flipH="1">
              <a:off x="457198" y="2597128"/>
              <a:ext cx="7980587" cy="7105650"/>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C14208A6-FEED-47C4-8228-89481504D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182" y="1413865"/>
              <a:ext cx="6137709" cy="5444135"/>
            </a:xfrm>
            <a:prstGeom prst="rect">
              <a:avLst/>
            </a:prstGeom>
          </p:spPr>
        </p:pic>
      </p:grpSp>
      <p:sp>
        <p:nvSpPr>
          <p:cNvPr id="8" name="Rectangle 7">
            <a:extLst>
              <a:ext uri="{FF2B5EF4-FFF2-40B4-BE49-F238E27FC236}">
                <a16:creationId xmlns:a16="http://schemas.microsoft.com/office/drawing/2014/main" id="{8004B66E-AEAA-4D83-B863-79641E8A6667}"/>
              </a:ext>
            </a:extLst>
          </p:cNvPr>
          <p:cNvSpPr/>
          <p:nvPr/>
        </p:nvSpPr>
        <p:spPr>
          <a:xfrm>
            <a:off x="457198" y="5153304"/>
            <a:ext cx="8220075" cy="7721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US" dirty="0"/>
              <a:t>What does it mean for a country to remain neutral? Turn and share your thoughts with a partner. Be ready to share with the class!</a:t>
            </a:r>
            <a:endParaRPr lang="en-GB" dirty="0"/>
          </a:p>
        </p:txBody>
      </p:sp>
    </p:spTree>
    <p:extLst>
      <p:ext uri="{BB962C8B-B14F-4D97-AF65-F5344CB8AC3E}">
        <p14:creationId xmlns:p14="http://schemas.microsoft.com/office/powerpoint/2010/main" val="40048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D595E99-3D6C-4CD5-B56A-8B1956D06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014" y="1442680"/>
            <a:ext cx="2751556" cy="3622689"/>
          </a:xfrm>
          <a:prstGeom prst="rect">
            <a:avLst/>
          </a:prstGeom>
        </p:spPr>
      </p:pic>
      <p:pic>
        <p:nvPicPr>
          <p:cNvPr id="4" name="Picture 3" descr="Map&#10;&#10;Description automatically generated">
            <a:extLst>
              <a:ext uri="{FF2B5EF4-FFF2-40B4-BE49-F238E27FC236}">
                <a16:creationId xmlns:a16="http://schemas.microsoft.com/office/drawing/2014/main" id="{054B05D7-FC42-424D-BB0D-E1D273F77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014" y="1442680"/>
            <a:ext cx="2751556" cy="3622689"/>
          </a:xfrm>
          <a:prstGeom prst="rect">
            <a:avLst/>
          </a:prstGeom>
        </p:spPr>
      </p:pic>
      <p:sp>
        <p:nvSpPr>
          <p:cNvPr id="5" name="Title 1">
            <a:extLst>
              <a:ext uri="{FF2B5EF4-FFF2-40B4-BE49-F238E27FC236}">
                <a16:creationId xmlns:a16="http://schemas.microsoft.com/office/drawing/2014/main" id="{DACE6347-2FB0-429B-85DE-7E76CFB6E474}"/>
              </a:ext>
            </a:extLst>
          </p:cNvPr>
          <p:cNvSpPr>
            <a:spLocks noGrp="1"/>
          </p:cNvSpPr>
          <p:nvPr>
            <p:ph type="title"/>
          </p:nvPr>
        </p:nvSpPr>
        <p:spPr>
          <a:xfrm>
            <a:off x="457198" y="478895"/>
            <a:ext cx="8220075" cy="994306"/>
          </a:xfrm>
        </p:spPr>
        <p:txBody>
          <a:bodyPr/>
          <a:lstStyle/>
          <a:p>
            <a:r>
              <a:rPr lang="en-GB" dirty="0">
                <a:solidFill>
                  <a:schemeClr val="accent4">
                    <a:lumMod val="75000"/>
                  </a:schemeClr>
                </a:solidFill>
              </a:rPr>
              <a:t>The United States</a:t>
            </a:r>
          </a:p>
        </p:txBody>
      </p:sp>
      <p:grpSp>
        <p:nvGrpSpPr>
          <p:cNvPr id="6" name="Group 5">
            <a:extLst>
              <a:ext uri="{FF2B5EF4-FFF2-40B4-BE49-F238E27FC236}">
                <a16:creationId xmlns:a16="http://schemas.microsoft.com/office/drawing/2014/main" id="{FA18175E-93BA-4540-8E12-1086B5BAD709}"/>
              </a:ext>
            </a:extLst>
          </p:cNvPr>
          <p:cNvGrpSpPr/>
          <p:nvPr/>
        </p:nvGrpSpPr>
        <p:grpSpPr>
          <a:xfrm>
            <a:off x="457198" y="1413865"/>
            <a:ext cx="8904693" cy="8288913"/>
            <a:chOff x="457198" y="1413865"/>
            <a:chExt cx="8904693" cy="8288913"/>
          </a:xfrm>
        </p:grpSpPr>
        <p:sp>
          <p:nvSpPr>
            <p:cNvPr id="7" name="TextBox 6">
              <a:extLst>
                <a:ext uri="{FF2B5EF4-FFF2-40B4-BE49-F238E27FC236}">
                  <a16:creationId xmlns:a16="http://schemas.microsoft.com/office/drawing/2014/main" id="{A7C7CF53-0C31-445B-AD93-02422CF9A2E3}"/>
                </a:ext>
              </a:extLst>
            </p:cNvPr>
            <p:cNvSpPr txBox="1"/>
            <p:nvPr/>
          </p:nvSpPr>
          <p:spPr>
            <a:xfrm>
              <a:off x="586977" y="1435100"/>
              <a:ext cx="4933951" cy="1400383"/>
            </a:xfrm>
            <a:prstGeom prst="rect">
              <a:avLst/>
            </a:prstGeom>
            <a:noFill/>
          </p:spPr>
          <p:txBody>
            <a:bodyPr wrap="square" rtlCol="0">
              <a:spAutoFit/>
            </a:bodyPr>
            <a:lstStyle/>
            <a:p>
              <a:pPr marL="285750" indent="-285750">
                <a:buFont typeface="Arial" panose="020B0604020202020204" pitchFamily="34" charset="0"/>
                <a:buChar char="•"/>
              </a:pPr>
              <a:r>
                <a:rPr lang="en-GB" sz="1700" dirty="0"/>
                <a:t>When the war first started in 1914, President Woodrow Wilson declared that the U.S. would remain neutral.</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Most Americans supported this decision.</a:t>
              </a:r>
            </a:p>
          </p:txBody>
        </p:sp>
        <p:grpSp>
          <p:nvGrpSpPr>
            <p:cNvPr id="8" name="Group 7">
              <a:extLst>
                <a:ext uri="{FF2B5EF4-FFF2-40B4-BE49-F238E27FC236}">
                  <a16:creationId xmlns:a16="http://schemas.microsoft.com/office/drawing/2014/main" id="{C6DAA54E-CFA5-475E-8865-BC4E95B01D4B}"/>
                </a:ext>
              </a:extLst>
            </p:cNvPr>
            <p:cNvGrpSpPr/>
            <p:nvPr/>
          </p:nvGrpSpPr>
          <p:grpSpPr>
            <a:xfrm>
              <a:off x="457198" y="1413865"/>
              <a:ext cx="8904693" cy="8288913"/>
              <a:chOff x="457198" y="1413865"/>
              <a:chExt cx="8904693" cy="8288913"/>
            </a:xfrm>
          </p:grpSpPr>
          <p:pic>
            <p:nvPicPr>
              <p:cNvPr id="10" name="Picture 9" descr="A close up of a flag&#10;&#10;Description automatically generated">
                <a:extLst>
                  <a:ext uri="{FF2B5EF4-FFF2-40B4-BE49-F238E27FC236}">
                    <a16:creationId xmlns:a16="http://schemas.microsoft.com/office/drawing/2014/main" id="{4E2F175B-5AC3-4C82-B47C-1B85B8808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924"/>
              <a:stretch/>
            </p:blipFill>
            <p:spPr>
              <a:xfrm flipH="1">
                <a:off x="457198" y="2597128"/>
                <a:ext cx="7980587" cy="7105650"/>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9A8ED36E-F83D-4C49-BB16-7BBC82DCA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4182" y="1413865"/>
                <a:ext cx="6137709" cy="5444135"/>
              </a:xfrm>
              <a:prstGeom prst="rect">
                <a:avLst/>
              </a:prstGeom>
            </p:spPr>
          </p:pic>
        </p:grpSp>
        <p:sp>
          <p:nvSpPr>
            <p:cNvPr id="9" name="Rectangle 8">
              <a:extLst>
                <a:ext uri="{FF2B5EF4-FFF2-40B4-BE49-F238E27FC236}">
                  <a16:creationId xmlns:a16="http://schemas.microsoft.com/office/drawing/2014/main" id="{F19E0634-FFC8-48A0-85F7-D2F92465CB70}"/>
                </a:ext>
              </a:extLst>
            </p:cNvPr>
            <p:cNvSpPr/>
            <p:nvPr/>
          </p:nvSpPr>
          <p:spPr>
            <a:xfrm>
              <a:off x="457198" y="5153304"/>
              <a:ext cx="8220075" cy="7721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US" dirty="0"/>
                <a:t>What does it mean for a country to remain neutral? Turn and share your thoughts with a partner. Be ready to share with the class!</a:t>
              </a:r>
              <a:endParaRPr lang="en-GB" dirty="0"/>
            </a:p>
          </p:txBody>
        </p:sp>
      </p:grpSp>
      <p:pic>
        <p:nvPicPr>
          <p:cNvPr id="12" name="Picture 11" descr="A picture containing sitting, knife, table, large&#10;&#10;Description automatically generated">
            <a:extLst>
              <a:ext uri="{FF2B5EF4-FFF2-40B4-BE49-F238E27FC236}">
                <a16:creationId xmlns:a16="http://schemas.microsoft.com/office/drawing/2014/main" id="{CE525B87-5FA7-448C-AB64-12223C132A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4783" y="4987047"/>
            <a:ext cx="1208118" cy="293752"/>
          </a:xfrm>
          <a:prstGeom prst="rect">
            <a:avLst/>
          </a:prstGeom>
        </p:spPr>
      </p:pic>
      <p:pic>
        <p:nvPicPr>
          <p:cNvPr id="13" name="Picture 12" descr="A close up&#10;&#10;Description automatically generated">
            <a:extLst>
              <a:ext uri="{FF2B5EF4-FFF2-40B4-BE49-F238E27FC236}">
                <a16:creationId xmlns:a16="http://schemas.microsoft.com/office/drawing/2014/main" id="{5DADFE72-39B5-46CD-82F1-6511748ECD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5906" y="6379105"/>
            <a:ext cx="5665871" cy="8012653"/>
          </a:xfrm>
          <a:prstGeom prst="rect">
            <a:avLst/>
          </a:prstGeom>
        </p:spPr>
      </p:pic>
      <p:sp>
        <p:nvSpPr>
          <p:cNvPr id="14" name="TextBox 13">
            <a:extLst>
              <a:ext uri="{FF2B5EF4-FFF2-40B4-BE49-F238E27FC236}">
                <a16:creationId xmlns:a16="http://schemas.microsoft.com/office/drawing/2014/main" id="{08FEB066-1099-4499-8966-B34BBEB3B773}"/>
              </a:ext>
            </a:extLst>
          </p:cNvPr>
          <p:cNvSpPr txBox="1"/>
          <p:nvPr/>
        </p:nvSpPr>
        <p:spPr>
          <a:xfrm>
            <a:off x="591329" y="1430741"/>
            <a:ext cx="4933951" cy="3539430"/>
          </a:xfrm>
          <a:prstGeom prst="rect">
            <a:avLst/>
          </a:prstGeom>
          <a:noFill/>
        </p:spPr>
        <p:txBody>
          <a:bodyPr wrap="square" rtlCol="0">
            <a:spAutoFit/>
          </a:bodyPr>
          <a:lstStyle/>
          <a:p>
            <a:pPr marL="457200" lvl="0" indent="-342900">
              <a:buSzPts val="1800"/>
              <a:buChar char="●"/>
            </a:pPr>
            <a:r>
              <a:rPr lang="en-GB" sz="1600" dirty="0"/>
              <a:t>At that time of World War I, Britain was a major trading partner with the U.S. </a:t>
            </a:r>
          </a:p>
          <a:p>
            <a:pPr marL="914400" lvl="0"/>
            <a:endParaRPr lang="en-GB" sz="1600" dirty="0"/>
          </a:p>
          <a:p>
            <a:pPr marL="457200" lvl="0" indent="-342900">
              <a:buSzPts val="1800"/>
              <a:buChar char="●"/>
            </a:pPr>
            <a:r>
              <a:rPr lang="en-GB" sz="1600" dirty="0"/>
              <a:t>Tensions began when Germany damaged and sunk several U.S. merchant (trading) ships around the waters of Britain.</a:t>
            </a:r>
          </a:p>
          <a:p>
            <a:pPr marL="457200" lvl="0"/>
            <a:endParaRPr lang="en-GB" sz="1600" dirty="0"/>
          </a:p>
          <a:p>
            <a:pPr marL="457200" lvl="0" indent="-342900">
              <a:buSzPts val="1800"/>
              <a:buChar char="●"/>
            </a:pPr>
            <a:r>
              <a:rPr lang="en-GB" sz="1600" dirty="0"/>
              <a:t>In 1915, Germany announced unrestricted warfare against all ships in the war zone around Britain. </a:t>
            </a:r>
          </a:p>
          <a:p>
            <a:pPr marL="914400" lvl="0"/>
            <a:endParaRPr lang="en-GB" sz="1600" dirty="0"/>
          </a:p>
          <a:p>
            <a:pPr marL="457200" lvl="0" indent="-342900">
              <a:buSzPts val="1800"/>
              <a:buChar char="●"/>
            </a:pPr>
            <a:r>
              <a:rPr lang="en-GB" sz="1600" dirty="0"/>
              <a:t>This meant that Germany would attack any ship coming into the area, whether the ship was from a neutral country or not.</a:t>
            </a:r>
          </a:p>
        </p:txBody>
      </p:sp>
      <p:pic>
        <p:nvPicPr>
          <p:cNvPr id="15" name="Picture 14" descr="A picture containing sitting, dark, air, pair&#10;&#10;Description automatically generated">
            <a:extLst>
              <a:ext uri="{FF2B5EF4-FFF2-40B4-BE49-F238E27FC236}">
                <a16:creationId xmlns:a16="http://schemas.microsoft.com/office/drawing/2014/main" id="{B20B1939-EC1C-41F8-9354-B8ACF0A1B7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9880" y="2835483"/>
            <a:ext cx="5392972" cy="3898829"/>
          </a:xfrm>
          <a:prstGeom prst="rect">
            <a:avLst/>
          </a:prstGeom>
        </p:spPr>
      </p:pic>
    </p:spTree>
    <p:extLst>
      <p:ext uri="{BB962C8B-B14F-4D97-AF65-F5344CB8AC3E}">
        <p14:creationId xmlns:p14="http://schemas.microsoft.com/office/powerpoint/2010/main" val="422603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37" presetClass="path" presetSubtype="0" accel="50000" decel="50000" fill="hold" nodeType="afterEffect">
                                  <p:stCondLst>
                                    <p:cond delay="0"/>
                                  </p:stCondLst>
                                  <p:childTnLst>
                                    <p:animMotion origin="layout" path="M 3.33333E-6 4.81481E-6 L 0.46128 0.04004 C 0.55816 0.04907 0.70277 0.05393 0.8533 0.05393 C 1.02552 0.05393 1.16284 0.04907 1.25972 0.04004 L 1.72118 4.81481E-6 " pathEditMode="relative" rAng="0" ptsTypes="AAAAA">
                                      <p:cBhvr>
                                        <p:cTn id="20" dur="3000" fill="hold"/>
                                        <p:tgtEl>
                                          <p:spTgt spid="15"/>
                                        </p:tgtEl>
                                        <p:attrNameLst>
                                          <p:attrName>ppt_x</p:attrName>
                                          <p:attrName>ppt_y</p:attrName>
                                        </p:attrNameLst>
                                      </p:cBhvr>
                                      <p:rCtr x="86059" y="2685"/>
                                    </p:animMotion>
                                  </p:childTnLst>
                                </p:cTn>
                              </p:par>
                              <p:par>
                                <p:cTn id="21" presetID="10" presetClass="entr" presetSubtype="0" fill="hold" nodeType="withEffect">
                                  <p:stCondLst>
                                    <p:cond delay="14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600"/>
                                        <p:tgtEl>
                                          <p:spTgt spid="12"/>
                                        </p:tgtEl>
                                      </p:cBhvr>
                                    </p:animEffect>
                                  </p:childTnLst>
                                </p:cTn>
                              </p:par>
                              <p:par>
                                <p:cTn id="24" presetID="42" presetClass="path" presetSubtype="0" accel="50000" decel="50000" fill="hold" nodeType="withEffect">
                                  <p:stCondLst>
                                    <p:cond delay="1400"/>
                                  </p:stCondLst>
                                  <p:childTnLst>
                                    <p:animMotion origin="layout" path="M 2.77778E-7 3.7037E-7 L 0.00503 0.32384 " pathEditMode="relative" rAng="0" ptsTypes="AA">
                                      <p:cBhvr>
                                        <p:cTn id="25" dur="1000" fill="hold"/>
                                        <p:tgtEl>
                                          <p:spTgt spid="12"/>
                                        </p:tgtEl>
                                        <p:attrNameLst>
                                          <p:attrName>ppt_x</p:attrName>
                                          <p:attrName>ppt_y</p:attrName>
                                        </p:attrNameLst>
                                      </p:cBhvr>
                                      <p:rCtr x="243" y="16181"/>
                                    </p:animMotion>
                                  </p:childTnLst>
                                </p:cTn>
                              </p:par>
                              <p:par>
                                <p:cTn id="26" presetID="10" presetClass="entr" presetSubtype="0" fill="hold" nodeType="withEffect">
                                  <p:stCondLst>
                                    <p:cond delay="24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00"/>
                                        <p:tgtEl>
                                          <p:spTgt spid="13"/>
                                        </p:tgtEl>
                                      </p:cBhvr>
                                    </p:animEffect>
                                  </p:childTnLst>
                                </p:cTn>
                              </p:par>
                              <p:par>
                                <p:cTn id="29" presetID="26" presetClass="emph" presetSubtype="0" fill="hold" nodeType="withEffect">
                                  <p:stCondLst>
                                    <p:cond delay="270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42" presetClass="path" presetSubtype="0" accel="50000" decel="50000" fill="hold" nodeType="withEffect">
                                  <p:stCondLst>
                                    <p:cond delay="2700"/>
                                  </p:stCondLst>
                                  <p:childTnLst>
                                    <p:animMotion origin="layout" path="M 2.77778E-7 -1.85185E-6 L 2.77778E-7 -0.30231 " pathEditMode="relative" rAng="0" ptsTypes="AA">
                                      <p:cBhvr>
                                        <p:cTn id="33" dur="2000" fill="hold"/>
                                        <p:tgtEl>
                                          <p:spTgt spid="13"/>
                                        </p:tgtEl>
                                        <p:attrNameLst>
                                          <p:attrName>ppt_x</p:attrName>
                                          <p:attrName>ppt_y</p:attrName>
                                        </p:attrNameLst>
                                      </p:cBhvr>
                                      <p:rCtr x="0" y="-15116"/>
                                    </p:animMotion>
                                  </p:childTnLst>
                                </p:cTn>
                              </p:par>
                              <p:par>
                                <p:cTn id="34" presetID="10" presetClass="exit" presetSubtype="0" fill="hold" nodeType="withEffect">
                                  <p:stCondLst>
                                    <p:cond delay="420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nodeType="withEffect">
                                  <p:stCondLst>
                                    <p:cond delay="420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973EFE43-C8F3-432B-80DA-E4CA0E6F18A4}" vid="{CADF3E74-63D8-4833-A761-DAC2D3BC7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3-5 PowerPoint Template</Template>
  <TotalTime>0</TotalTime>
  <Words>1061</Words>
  <Application>Microsoft Office PowerPoint</Application>
  <PresentationFormat>On-screen Show (4:3)</PresentationFormat>
  <Paragraphs>114</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Arial</vt:lpstr>
      <vt:lpstr>Calibri</vt:lpstr>
      <vt:lpstr>Office Theme</vt:lpstr>
      <vt:lpstr>PowerPoint Presentation</vt:lpstr>
      <vt:lpstr>Before the War</vt:lpstr>
      <vt:lpstr>Alliances Between Countries</vt:lpstr>
      <vt:lpstr>What Started World War I?</vt:lpstr>
      <vt:lpstr>What Started World War I?</vt:lpstr>
      <vt:lpstr>PowerPoint Presentation</vt:lpstr>
      <vt:lpstr>Life in the Trenches</vt:lpstr>
      <vt:lpstr>The United States</vt:lpstr>
      <vt:lpstr>The United States</vt:lpstr>
      <vt:lpstr>A New Allied Force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Bleakney</dc:creator>
  <cp:lastModifiedBy>Meabh Fogarty (Student)</cp:lastModifiedBy>
  <cp:revision>1</cp:revision>
  <dcterms:created xsi:type="dcterms:W3CDTF">2020-12-04T11:07:01Z</dcterms:created>
  <dcterms:modified xsi:type="dcterms:W3CDTF">2021-02-22T12:35:14Z</dcterms:modified>
</cp:coreProperties>
</file>